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90" r:id="rId6"/>
  </p:sldMasterIdLst>
  <p:notesMasterIdLst>
    <p:notesMasterId r:id="rId21"/>
  </p:notesMasterIdLst>
  <p:sldIdLst>
    <p:sldId id="2142533067" r:id="rId7"/>
    <p:sldId id="2142533068" r:id="rId8"/>
    <p:sldId id="2142533073" r:id="rId9"/>
    <p:sldId id="2142533074" r:id="rId10"/>
    <p:sldId id="2142533075" r:id="rId11"/>
    <p:sldId id="2142533076" r:id="rId12"/>
    <p:sldId id="2142533069" r:id="rId13"/>
    <p:sldId id="2142533070" r:id="rId14"/>
    <p:sldId id="2142533071" r:id="rId15"/>
    <p:sldId id="2142533072" r:id="rId16"/>
    <p:sldId id="2142533077" r:id="rId17"/>
    <p:sldId id="2142533078" r:id="rId18"/>
    <p:sldId id="2142533079" r:id="rId19"/>
    <p:sldId id="21425330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0F35AF9-AA4D-4971-818F-ABB8C5C668C2}">
          <p14:sldIdLst>
            <p14:sldId id="2142533067"/>
            <p14:sldId id="2142533068"/>
            <p14:sldId id="2142533073"/>
            <p14:sldId id="2142533074"/>
            <p14:sldId id="2142533075"/>
            <p14:sldId id="2142533076"/>
            <p14:sldId id="2142533069"/>
            <p14:sldId id="2142533070"/>
            <p14:sldId id="2142533071"/>
            <p14:sldId id="2142533072"/>
            <p14:sldId id="2142533077"/>
            <p14:sldId id="2142533078"/>
            <p14:sldId id="2142533079"/>
            <p14:sldId id="21425330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F0B9"/>
    <a:srgbClr val="230932"/>
    <a:srgbClr val="3E1058"/>
    <a:srgbClr val="781739"/>
    <a:srgbClr val="782158"/>
    <a:srgbClr val="BD1C48"/>
    <a:srgbClr val="5BB999"/>
    <a:srgbClr val="CA1D44"/>
    <a:srgbClr val="E81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388BDB-8A8C-CC42-9C44-1B5D86589628}" v="1" dt="2021-03-31T18:43:52.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6" autoAdjust="0"/>
    <p:restoredTop sz="89115" autoAdjust="0"/>
  </p:normalViewPr>
  <p:slideViewPr>
    <p:cSldViewPr snapToGrid="0">
      <p:cViewPr varScale="1">
        <p:scale>
          <a:sx n="70" d="100"/>
          <a:sy n="70" d="100"/>
        </p:scale>
        <p:origin x="1310" y="43"/>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8DF90-9620-465C-8781-1C2CD10A7B06}"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002BC-295E-4D28-A872-B1827E4459D9}" type="slidenum">
              <a:rPr lang="en-US" smtClean="0"/>
              <a:t>‹#›</a:t>
            </a:fld>
            <a:endParaRPr lang="en-US"/>
          </a:p>
        </p:txBody>
      </p:sp>
    </p:spTree>
    <p:extLst>
      <p:ext uri="{BB962C8B-B14F-4D97-AF65-F5344CB8AC3E}">
        <p14:creationId xmlns:p14="http://schemas.microsoft.com/office/powerpoint/2010/main" val="27509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9002BC-295E-4D28-A872-B1827E4459D9}" type="slidenum">
              <a:rPr lang="en-US" smtClean="0"/>
              <a:t>1</a:t>
            </a:fld>
            <a:endParaRPr lang="en-US"/>
          </a:p>
        </p:txBody>
      </p:sp>
    </p:spTree>
    <p:extLst>
      <p:ext uri="{BB962C8B-B14F-4D97-AF65-F5344CB8AC3E}">
        <p14:creationId xmlns:p14="http://schemas.microsoft.com/office/powerpoint/2010/main" val="871162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3" name="dots" descr="Background pattern&#10;&#10;Description automatically generated">
            <a:extLst>
              <a:ext uri="{FF2B5EF4-FFF2-40B4-BE49-F238E27FC236}">
                <a16:creationId xmlns:a16="http://schemas.microsoft.com/office/drawing/2014/main" id="{D577A962-7CD7-CF4B-ADD5-E7DB231B549F}"/>
              </a:ext>
            </a:extLst>
          </p:cNvPr>
          <p:cNvPicPr>
            <a:picLocks noChangeAspect="1"/>
          </p:cNvPicPr>
          <p:nvPr userDrawn="1"/>
        </p:nvPicPr>
        <p:blipFill>
          <a:blip r:embed="rId2" cstate="screen">
            <a:alphaModFix amt="44000"/>
            <a:extLst>
              <a:ext uri="{28A0092B-C50C-407E-A947-70E740481C1C}">
                <a14:useLocalDpi xmlns:a14="http://schemas.microsoft.com/office/drawing/2010/main"/>
              </a:ext>
            </a:extLst>
          </a:blip>
          <a:stretch>
            <a:fillRect/>
          </a:stretch>
        </p:blipFill>
        <p:spPr>
          <a:xfrm rot="16200000">
            <a:off x="7241082" y="4457835"/>
            <a:ext cx="4947362" cy="7434200"/>
          </a:xfrm>
          <a:prstGeom prst="rect">
            <a:avLst/>
          </a:prstGeom>
        </p:spPr>
      </p:pic>
      <p:pic>
        <p:nvPicPr>
          <p:cNvPr id="22" name="orange dots" descr="Background pattern&#10;&#10;Description automatically generated">
            <a:extLst>
              <a:ext uri="{FF2B5EF4-FFF2-40B4-BE49-F238E27FC236}">
                <a16:creationId xmlns:a16="http://schemas.microsoft.com/office/drawing/2014/main" id="{B9641227-5253-6244-B5F4-B2685321ABAF}"/>
              </a:ext>
            </a:extLst>
          </p:cNvPr>
          <p:cNvPicPr>
            <a:picLocks noChangeAspect="1"/>
          </p:cNvPicPr>
          <p:nvPr userDrawn="1"/>
        </p:nvPicPr>
        <p:blipFill>
          <a:blip r:embed="rId3" cstate="screen">
            <a:alphaModFix amt="51000"/>
            <a:extLst>
              <a:ext uri="{BEBA8EAE-BF5A-486C-A8C5-ECC9F3942E4B}">
                <a14:imgProps xmlns:a14="http://schemas.microsoft.com/office/drawing/2010/main">
                  <a14:imgLayer r:embed="rId4">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136777" y="4470611"/>
            <a:ext cx="2967071" cy="3771477"/>
          </a:xfrm>
          <a:prstGeom prst="rect">
            <a:avLst/>
          </a:prstGeom>
        </p:spPr>
      </p:pic>
      <p:pic>
        <p:nvPicPr>
          <p:cNvPr id="20" name="layers" descr="A picture containing electronics, circuit&#10;&#10;Description automatically generated">
            <a:extLst>
              <a:ext uri="{FF2B5EF4-FFF2-40B4-BE49-F238E27FC236}">
                <a16:creationId xmlns:a16="http://schemas.microsoft.com/office/drawing/2014/main" id="{E54C2BBB-66C4-6E4C-B73B-CAED540AFC13}"/>
              </a:ext>
            </a:extLst>
          </p:cNvPr>
          <p:cNvPicPr>
            <a:picLocks noChangeAspect="1"/>
          </p:cNvPicPr>
          <p:nvPr userDrawn="1"/>
        </p:nvPicPr>
        <p:blipFill rotWithShape="1">
          <a:blip r:embed="rId5" cstate="screen">
            <a:alphaModFix amt="24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pic>
        <p:nvPicPr>
          <p:cNvPr id="19" name="Key Art">
            <a:extLst>
              <a:ext uri="{FF2B5EF4-FFF2-40B4-BE49-F238E27FC236}">
                <a16:creationId xmlns:a16="http://schemas.microsoft.com/office/drawing/2014/main" id="{1A3BB028-B15A-CD49-A473-9CA08B0EAD93}"/>
              </a:ext>
            </a:extLst>
          </p:cNvPr>
          <p:cNvPicPr>
            <a:picLocks noChangeAspect="1"/>
          </p:cNvPicPr>
          <p:nvPr userDrawn="1"/>
        </p:nvPicPr>
        <p:blipFill rotWithShape="1">
          <a:blip r:embed="rId6">
            <a:alphaModFix/>
          </a:blip>
          <a:srcRect b="2922"/>
          <a:stretch/>
        </p:blipFill>
        <p:spPr>
          <a:xfrm flipH="1">
            <a:off x="0" y="200416"/>
            <a:ext cx="12192000" cy="6657584"/>
          </a:xfrm>
          <a:prstGeom prst="rect">
            <a:avLst/>
          </a:prstGeom>
        </p:spPr>
      </p:pic>
      <p:pic>
        <p:nvPicPr>
          <p:cNvPr id="18" name="Picture 17">
            <a:extLst>
              <a:ext uri="{FF2B5EF4-FFF2-40B4-BE49-F238E27FC236}">
                <a16:creationId xmlns:a16="http://schemas.microsoft.com/office/drawing/2014/main" id="{B415369A-00E1-744A-9BB3-AC88EE35111C}"/>
              </a:ext>
            </a:extLst>
          </p:cNvPr>
          <p:cNvPicPr>
            <a:picLocks noChangeAspect="1"/>
          </p:cNvPicPr>
          <p:nvPr userDrawn="1"/>
        </p:nvPicPr>
        <p:blipFill rotWithShape="1">
          <a:blip r:embed="rId7"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21" name="EPC 2020">
            <a:extLst>
              <a:ext uri="{FF2B5EF4-FFF2-40B4-BE49-F238E27FC236}">
                <a16:creationId xmlns:a16="http://schemas.microsoft.com/office/drawing/2014/main" id="{1CC3C841-45E4-0F4B-B781-48012FA9C63F}"/>
              </a:ext>
            </a:extLst>
          </p:cNvPr>
          <p:cNvSpPr txBox="1">
            <a:spLocks/>
          </p:cNvSpPr>
          <p:nvPr userDrawn="1"/>
        </p:nvSpPr>
        <p:spPr bwMode="white">
          <a:xfrm>
            <a:off x="7157734" y="5615820"/>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b="1" i="1" dirty="0">
                <a:solidFill>
                  <a:schemeClr val="accent4">
                    <a:lumMod val="20000"/>
                    <a:lumOff val="80000"/>
                    <a:alpha val="62000"/>
                  </a:schemeClr>
                </a:solidFill>
              </a:rPr>
              <a:t>2021 ESRI </a:t>
            </a:r>
            <a:br>
              <a:rPr lang="en-US" sz="1400" b="1" i="1" dirty="0">
                <a:solidFill>
                  <a:schemeClr val="accent4">
                    <a:lumMod val="20000"/>
                    <a:lumOff val="80000"/>
                    <a:alpha val="62000"/>
                  </a:schemeClr>
                </a:solidFill>
              </a:rPr>
            </a:br>
            <a:r>
              <a:rPr lang="en-US" sz="1400" b="1" i="1" dirty="0">
                <a:solidFill>
                  <a:schemeClr val="accent4">
                    <a:lumMod val="20000"/>
                    <a:lumOff val="80000"/>
                    <a:alpha val="62000"/>
                  </a:schemeClr>
                </a:solidFill>
              </a:rPr>
              <a:t>    DEVELOPER SUMMIT</a:t>
            </a:r>
            <a:endParaRPr lang="en-US" sz="1400" i="1" dirty="0">
              <a:solidFill>
                <a:schemeClr val="accent4">
                  <a:lumMod val="20000"/>
                  <a:lumOff val="80000"/>
                  <a:alpha val="62000"/>
                </a:schemeClr>
              </a:solidFill>
            </a:endParaRPr>
          </a:p>
        </p:txBody>
      </p:sp>
      <p:sp>
        <p:nvSpPr>
          <p:cNvPr id="2" name="Title 1"/>
          <p:cNvSpPr>
            <a:spLocks noGrp="1"/>
          </p:cNvSpPr>
          <p:nvPr>
            <p:ph type="ctrTitle"/>
          </p:nvPr>
        </p:nvSpPr>
        <p:spPr bwMode="white">
          <a:xfrm>
            <a:off x="1346449" y="1898929"/>
            <a:ext cx="8525773" cy="914400"/>
          </a:xfrm>
        </p:spPr>
        <p:txBody>
          <a:bodyPr rIns="0" anchor="b">
            <a:noAutofit/>
          </a:bodyPr>
          <a:lstStyle>
            <a:lvl1pPr algn="l">
              <a:defRPr sz="3400" b="0" baseline="0">
                <a:solidFill>
                  <a:schemeClr val="tx1"/>
                </a:solidFill>
                <a:latin typeface="+mn-lt"/>
              </a:defRPr>
            </a:lvl1pPr>
          </a:lstStyle>
          <a:p>
            <a:endParaRPr lang="en-US" dirty="0"/>
          </a:p>
        </p:txBody>
      </p:sp>
      <p:sp>
        <p:nvSpPr>
          <p:cNvPr id="3" name="Subtitle 2"/>
          <p:cNvSpPr>
            <a:spLocks noGrp="1"/>
          </p:cNvSpPr>
          <p:nvPr>
            <p:ph type="subTitle" idx="1"/>
          </p:nvPr>
        </p:nvSpPr>
        <p:spPr bwMode="white">
          <a:xfrm>
            <a:off x="1346449" y="2971800"/>
            <a:ext cx="8534401" cy="914400"/>
          </a:xfrm>
          <a:noFill/>
        </p:spPr>
        <p:txBody>
          <a:bodyPr>
            <a:noAutofit/>
          </a:bodyPr>
          <a:lstStyle>
            <a:lvl1pPr marL="0" indent="0" algn="l">
              <a:buNone/>
              <a:defRPr b="0">
                <a:solidFill>
                  <a:srgbClr val="1EF1B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83090808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C78BDA-EE85-3444-BFD9-6D993DE0155A}"/>
              </a:ext>
            </a:extLst>
          </p:cNvPr>
          <p:cNvGrpSpPr/>
          <p:nvPr userDrawn="1"/>
        </p:nvGrpSpPr>
        <p:grpSpPr>
          <a:xfrm>
            <a:off x="0" y="-16011"/>
            <a:ext cx="12199427" cy="6904469"/>
            <a:chOff x="0" y="-16011"/>
            <a:chExt cx="12199427" cy="6904469"/>
          </a:xfrm>
        </p:grpSpPr>
        <p:sp>
          <p:nvSpPr>
            <p:cNvPr id="17" name="gradient background1">
              <a:extLst>
                <a:ext uri="{FF2B5EF4-FFF2-40B4-BE49-F238E27FC236}">
                  <a16:creationId xmlns:a16="http://schemas.microsoft.com/office/drawing/2014/main" id="{A3BEF11C-50AA-D845-B2F1-AD83B386C071}"/>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shading (lower right)">
              <a:extLst>
                <a:ext uri="{FF2B5EF4-FFF2-40B4-BE49-F238E27FC236}">
                  <a16:creationId xmlns:a16="http://schemas.microsoft.com/office/drawing/2014/main" id="{A1E61D66-F9F3-084A-A7BC-921AE8E30110}"/>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BB4F7DFF-BF9B-554D-967F-EE575A92AFB3}"/>
              </a:ext>
            </a:extLst>
          </p:cNvPr>
          <p:cNvGrpSpPr/>
          <p:nvPr userDrawn="1"/>
        </p:nvGrpSpPr>
        <p:grpSpPr>
          <a:xfrm>
            <a:off x="5497916" y="2348110"/>
            <a:ext cx="8894298" cy="8110015"/>
            <a:chOff x="5497917" y="2348110"/>
            <a:chExt cx="8894298" cy="8110015"/>
          </a:xfrm>
        </p:grpSpPr>
        <p:pic>
          <p:nvPicPr>
            <p:cNvPr id="24" name="orange dots" descr="Background pattern&#10;&#10;Description automatically generated">
              <a:extLst>
                <a:ext uri="{FF2B5EF4-FFF2-40B4-BE49-F238E27FC236}">
                  <a16:creationId xmlns:a16="http://schemas.microsoft.com/office/drawing/2014/main" id="{000F8566-B9C2-CB4F-BA92-B937BE4C1004}"/>
                </a:ext>
              </a:extLst>
            </p:cNvPr>
            <p:cNvPicPr>
              <a:picLocks noChangeAspect="1"/>
            </p:cNvPicPr>
            <p:nvPr/>
          </p:nvPicPr>
          <p:blipFill>
            <a:blip r:embed="rId2" cstate="screen">
              <a:alphaModFix amt="58000"/>
              <a:extLst>
                <a:ext uri="{BEBA8EAE-BF5A-486C-A8C5-ECC9F3942E4B}">
                  <a14:imgProps xmlns:a14="http://schemas.microsoft.com/office/drawing/2010/main">
                    <a14:imgLayer r:embed="rId3">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8542003" y="4776598"/>
              <a:ext cx="3594652" cy="4569202"/>
            </a:xfrm>
            <a:prstGeom prst="rect">
              <a:avLst/>
            </a:prstGeom>
          </p:spPr>
        </p:pic>
        <p:pic>
          <p:nvPicPr>
            <p:cNvPr id="25" name="Picture 24" descr="A picture containing indoor, outdoor object&#10;&#10;Description automatically generated">
              <a:extLst>
                <a:ext uri="{FF2B5EF4-FFF2-40B4-BE49-F238E27FC236}">
                  <a16:creationId xmlns:a16="http://schemas.microsoft.com/office/drawing/2014/main" id="{3ACDA294-AAE5-FF42-A5F6-57B8C6553CF2}"/>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9312215" y="2348110"/>
              <a:ext cx="5080000" cy="6235700"/>
            </a:xfrm>
            <a:prstGeom prst="rect">
              <a:avLst/>
            </a:prstGeom>
          </p:spPr>
        </p:pic>
        <p:pic>
          <p:nvPicPr>
            <p:cNvPr id="26" name="Picture 25" descr="Diagram&#10;&#10;Description automatically generated">
              <a:extLst>
                <a:ext uri="{FF2B5EF4-FFF2-40B4-BE49-F238E27FC236}">
                  <a16:creationId xmlns:a16="http://schemas.microsoft.com/office/drawing/2014/main" id="{51C72AA5-C42E-F74C-A7E8-803C0B09E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67147" y="4038141"/>
              <a:ext cx="985388" cy="985388"/>
            </a:xfrm>
            <a:prstGeom prst="rect">
              <a:avLst/>
            </a:prstGeom>
          </p:spPr>
        </p:pic>
        <p:pic>
          <p:nvPicPr>
            <p:cNvPr id="27" name="layers" descr="A picture containing electronics, circuit&#10;&#10;Description automatically generated">
              <a:extLst>
                <a:ext uri="{FF2B5EF4-FFF2-40B4-BE49-F238E27FC236}">
                  <a16:creationId xmlns:a16="http://schemas.microsoft.com/office/drawing/2014/main" id="{A3AB5253-2584-0F4D-AB38-68F5EF3EFDB2}"/>
                </a:ext>
              </a:extLst>
            </p:cNvPr>
            <p:cNvPicPr>
              <a:picLocks noChangeAspect="1"/>
            </p:cNvPicPr>
            <p:nvPr/>
          </p:nvPicPr>
          <p:blipFill>
            <a:blip r:embed="rId6" cstate="screen">
              <a:alphaModFix amt="37000"/>
              <a:extLst>
                <a:ext uri="{28A0092B-C50C-407E-A947-70E740481C1C}">
                  <a14:useLocalDpi xmlns:a14="http://schemas.microsoft.com/office/drawing/2010/main"/>
                </a:ext>
              </a:extLst>
            </a:blip>
            <a:stretch>
              <a:fillRect/>
            </a:stretch>
          </p:blipFill>
          <p:spPr>
            <a:xfrm>
              <a:off x="5497917" y="2619698"/>
              <a:ext cx="7080758" cy="7838427"/>
            </a:xfrm>
            <a:prstGeom prst="rect">
              <a:avLst/>
            </a:prstGeom>
          </p:spPr>
        </p:pic>
        <p:pic>
          <p:nvPicPr>
            <p:cNvPr id="28" name="Picture 27" descr="A picture containing text, building, mountain&#10;&#10;Description automatically generated">
              <a:extLst>
                <a:ext uri="{FF2B5EF4-FFF2-40B4-BE49-F238E27FC236}">
                  <a16:creationId xmlns:a16="http://schemas.microsoft.com/office/drawing/2014/main" id="{12941F8E-D63D-6945-A587-238E9A4577B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517128" y="4597220"/>
              <a:ext cx="1644403" cy="1644403"/>
            </a:xfrm>
            <a:prstGeom prst="rect">
              <a:avLst/>
            </a:prstGeom>
          </p:spPr>
        </p:pic>
        <p:pic>
          <p:nvPicPr>
            <p:cNvPr id="29" name="Picture 28" descr="A picture containing circle&#10;&#10;Description automatically generated">
              <a:extLst>
                <a:ext uri="{FF2B5EF4-FFF2-40B4-BE49-F238E27FC236}">
                  <a16:creationId xmlns:a16="http://schemas.microsoft.com/office/drawing/2014/main" id="{49A2A81D-B4C2-1546-967D-85F78D3C9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38296" y="7264396"/>
              <a:ext cx="723900" cy="723900"/>
            </a:xfrm>
            <a:prstGeom prst="rect">
              <a:avLst/>
            </a:prstGeom>
          </p:spPr>
        </p:pic>
      </p:gr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5396054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D8442A4-C2E0-CA4D-AA08-137A2C961460}"/>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F3176A40-7C8B-AE41-8770-562344011847}"/>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75F05818-245B-2B47-8776-DEA438B9E094}"/>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3" name="Picture 12" descr="A picture containing electronics, circuit&#10;&#10;Description automatically generated">
            <a:extLst>
              <a:ext uri="{FF2B5EF4-FFF2-40B4-BE49-F238E27FC236}">
                <a16:creationId xmlns:a16="http://schemas.microsoft.com/office/drawing/2014/main" id="{F092BEC1-EF92-4C4D-8C02-0F6F50822D26}"/>
              </a:ext>
            </a:extLst>
          </p:cNvPr>
          <p:cNvPicPr>
            <a:picLocks noChangeAspect="1"/>
          </p:cNvPicPr>
          <p:nvPr userDrawn="1"/>
        </p:nvPicPr>
        <p:blipFill rotWithShape="1">
          <a:blip r:embed="rId3" cstate="screen">
            <a:alphaModFix amt="41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209686844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89D8BA-3EA7-E14E-87B2-64061889ED06}"/>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59B867D5-179F-1E49-B373-D839B25CCA0C}"/>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6D89E5DF-2870-3F41-9ED3-80CA7BE6B2C5}"/>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2" name="Picture 11" descr="A picture containing electronics, circuit&#10;&#10;Description automatically generated">
            <a:extLst>
              <a:ext uri="{FF2B5EF4-FFF2-40B4-BE49-F238E27FC236}">
                <a16:creationId xmlns:a16="http://schemas.microsoft.com/office/drawing/2014/main" id="{A05D614B-283D-534B-904A-C8268201693C}"/>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rgbClr val="71EBFF"/>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Tree>
    <p:extLst>
      <p:ext uri="{BB962C8B-B14F-4D97-AF65-F5344CB8AC3E}">
        <p14:creationId xmlns:p14="http://schemas.microsoft.com/office/powerpoint/2010/main" val="368440105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18F4DC-A3C8-5740-BFA4-A3057ED7123A}"/>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DAE586B-58C5-AD4D-B15E-95CD905D1302}"/>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140F0C82-A8C4-5245-8B54-6C4C387E3FA7}"/>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71EBFF"/>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5" name="Picture 14" descr="A picture containing electronics, circuit&#10;&#10;Description automatically generated">
            <a:extLst>
              <a:ext uri="{FF2B5EF4-FFF2-40B4-BE49-F238E27FC236}">
                <a16:creationId xmlns:a16="http://schemas.microsoft.com/office/drawing/2014/main" id="{E6CCDB68-6BBB-7F49-89E6-A1899048E5DD}"/>
              </a:ext>
            </a:extLst>
          </p:cNvPr>
          <p:cNvPicPr>
            <a:picLocks noChangeAspect="1"/>
          </p:cNvPicPr>
          <p:nvPr userDrawn="1"/>
        </p:nvPicPr>
        <p:blipFill rotWithShape="1">
          <a:blip r:embed="rId2" cstate="screen">
            <a:alphaModFix amt="42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82012279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Esri">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3D534FC-CDD0-7C48-B64B-4BFE8E438E3F}"/>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EEF201F-3B20-624A-912E-C385FAB6022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82CE858A-2A29-4741-A4AD-FB71A1915B12}"/>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1" name="Picture 10" descr="Diagram, engineering drawing&#10;&#10;Description automatically generated">
            <a:extLst>
              <a:ext uri="{FF2B5EF4-FFF2-40B4-BE49-F238E27FC236}">
                <a16:creationId xmlns:a16="http://schemas.microsoft.com/office/drawing/2014/main" id="{762D4359-4FF6-7547-B7A5-3A625032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22" name="Group 21">
            <a:extLst>
              <a:ext uri="{FF2B5EF4-FFF2-40B4-BE49-F238E27FC236}">
                <a16:creationId xmlns:a16="http://schemas.microsoft.com/office/drawing/2014/main" id="{3FD3A646-A3A1-8546-8C3E-B93368C5199D}"/>
              </a:ext>
            </a:extLst>
          </p:cNvPr>
          <p:cNvGrpSpPr/>
          <p:nvPr userDrawn="1"/>
        </p:nvGrpSpPr>
        <p:grpSpPr>
          <a:xfrm>
            <a:off x="0" y="2670486"/>
            <a:ext cx="12192000" cy="3985911"/>
            <a:chOff x="0" y="2670486"/>
            <a:chExt cx="12192000" cy="3985911"/>
          </a:xfrm>
        </p:grpSpPr>
        <p:pic>
          <p:nvPicPr>
            <p:cNvPr id="23" name="Picture 22">
              <a:extLst>
                <a:ext uri="{FF2B5EF4-FFF2-40B4-BE49-F238E27FC236}">
                  <a16:creationId xmlns:a16="http://schemas.microsoft.com/office/drawing/2014/main" id="{4B2E235F-2546-F241-9C0C-0E9A7CE2918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24" name="Rectangle 23">
              <a:extLst>
                <a:ext uri="{FF2B5EF4-FFF2-40B4-BE49-F238E27FC236}">
                  <a16:creationId xmlns:a16="http://schemas.microsoft.com/office/drawing/2014/main" id="{E46D83FC-D957-014E-81DF-29F20FD4CCB3}"/>
                </a:ext>
              </a:extLst>
            </p:cNvPr>
            <p:cNvSpPr/>
            <p:nvPr/>
          </p:nvSpPr>
          <p:spPr>
            <a:xfrm>
              <a:off x="0" y="6394787"/>
              <a:ext cx="12192000" cy="261610"/>
            </a:xfrm>
            <a:prstGeom prst="rect">
              <a:avLst/>
            </a:prstGeom>
          </p:spPr>
          <p:txBody>
            <a:bodyPr wrap="square">
              <a:spAutoFit/>
            </a:bodyPr>
            <a:lstStyle/>
            <a:p>
              <a:pPr algn="ctr"/>
              <a:r>
                <a:rPr lang="en-US" sz="1050" dirty="0">
                  <a:solidFill>
                    <a:schemeClr val="tx1">
                      <a:alpha val="60000"/>
                    </a:schemeClr>
                  </a:solidFill>
                </a:rPr>
                <a:t>Copyright © 2021 Esri. All rights reserved.</a:t>
              </a:r>
            </a:p>
          </p:txBody>
        </p:sp>
      </p:grpSp>
      <p:pic>
        <p:nvPicPr>
          <p:cNvPr id="25" name="Picture 24" descr="A picture containing electronics, circuit&#10;&#10;Description automatically generated">
            <a:extLst>
              <a:ext uri="{FF2B5EF4-FFF2-40B4-BE49-F238E27FC236}">
                <a16:creationId xmlns:a16="http://schemas.microsoft.com/office/drawing/2014/main" id="{4F2219F1-F0E0-EB4C-A2B1-04AB611E2092}"/>
              </a:ext>
            </a:extLst>
          </p:cNvPr>
          <p:cNvPicPr>
            <a:picLocks noChangeAspect="1"/>
          </p:cNvPicPr>
          <p:nvPr userDrawn="1"/>
        </p:nvPicPr>
        <p:blipFill rotWithShape="1">
          <a:blip r:embed="rId4" cstate="screen">
            <a:alphaModFix amt="54000"/>
            <a:extLst>
              <a:ext uri="{28A0092B-C50C-407E-A947-70E740481C1C}">
                <a14:useLocalDpi xmlns:a14="http://schemas.microsoft.com/office/drawing/2010/main"/>
              </a:ext>
            </a:extLst>
          </a:blip>
          <a:srcRect l="-8734" b="-6646"/>
          <a:stretch/>
        </p:blipFill>
        <p:spPr>
          <a:xfrm>
            <a:off x="5791201" y="0"/>
            <a:ext cx="6400799" cy="4895303"/>
          </a:xfrm>
          <a:prstGeom prst="rect">
            <a:avLst/>
          </a:prstGeom>
        </p:spPr>
      </p:pic>
    </p:spTree>
    <p:extLst>
      <p:ext uri="{BB962C8B-B14F-4D97-AF65-F5344CB8AC3E}">
        <p14:creationId xmlns:p14="http://schemas.microsoft.com/office/powerpoint/2010/main" val="10585417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3" name="dots" descr="Background pattern&#10;&#10;Description automatically generated">
            <a:extLst>
              <a:ext uri="{FF2B5EF4-FFF2-40B4-BE49-F238E27FC236}">
                <a16:creationId xmlns:a16="http://schemas.microsoft.com/office/drawing/2014/main" id="{D577A962-7CD7-CF4B-ADD5-E7DB231B549F}"/>
              </a:ext>
            </a:extLst>
          </p:cNvPr>
          <p:cNvPicPr>
            <a:picLocks noChangeAspect="1"/>
          </p:cNvPicPr>
          <p:nvPr userDrawn="1"/>
        </p:nvPicPr>
        <p:blipFill>
          <a:blip r:embed="rId2" cstate="screen">
            <a:alphaModFix amt="44000"/>
            <a:extLst>
              <a:ext uri="{28A0092B-C50C-407E-A947-70E740481C1C}">
                <a14:useLocalDpi xmlns:a14="http://schemas.microsoft.com/office/drawing/2010/main"/>
              </a:ext>
            </a:extLst>
          </a:blip>
          <a:stretch>
            <a:fillRect/>
          </a:stretch>
        </p:blipFill>
        <p:spPr>
          <a:xfrm rot="16200000">
            <a:off x="7241082" y="4457835"/>
            <a:ext cx="4947362" cy="7434200"/>
          </a:xfrm>
          <a:prstGeom prst="rect">
            <a:avLst/>
          </a:prstGeom>
        </p:spPr>
      </p:pic>
      <p:pic>
        <p:nvPicPr>
          <p:cNvPr id="22" name="orange dots" descr="Background pattern&#10;&#10;Description automatically generated">
            <a:extLst>
              <a:ext uri="{FF2B5EF4-FFF2-40B4-BE49-F238E27FC236}">
                <a16:creationId xmlns:a16="http://schemas.microsoft.com/office/drawing/2014/main" id="{B9641227-5253-6244-B5F4-B2685321ABAF}"/>
              </a:ext>
            </a:extLst>
          </p:cNvPr>
          <p:cNvPicPr>
            <a:picLocks noChangeAspect="1"/>
          </p:cNvPicPr>
          <p:nvPr userDrawn="1"/>
        </p:nvPicPr>
        <p:blipFill>
          <a:blip r:embed="rId3" cstate="screen">
            <a:alphaModFix amt="51000"/>
            <a:extLst>
              <a:ext uri="{BEBA8EAE-BF5A-486C-A8C5-ECC9F3942E4B}">
                <a14:imgProps xmlns:a14="http://schemas.microsoft.com/office/drawing/2010/main">
                  <a14:imgLayer r:embed="rId4">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136777" y="4470611"/>
            <a:ext cx="2967071" cy="3771477"/>
          </a:xfrm>
          <a:prstGeom prst="rect">
            <a:avLst/>
          </a:prstGeom>
        </p:spPr>
      </p:pic>
      <p:pic>
        <p:nvPicPr>
          <p:cNvPr id="20" name="layers" descr="A picture containing electronics, circuit&#10;&#10;Description automatically generated">
            <a:extLst>
              <a:ext uri="{FF2B5EF4-FFF2-40B4-BE49-F238E27FC236}">
                <a16:creationId xmlns:a16="http://schemas.microsoft.com/office/drawing/2014/main" id="{E54C2BBB-66C4-6E4C-B73B-CAED540AFC13}"/>
              </a:ext>
            </a:extLst>
          </p:cNvPr>
          <p:cNvPicPr>
            <a:picLocks noChangeAspect="1"/>
          </p:cNvPicPr>
          <p:nvPr userDrawn="1"/>
        </p:nvPicPr>
        <p:blipFill rotWithShape="1">
          <a:blip r:embed="rId5" cstate="screen">
            <a:alphaModFix amt="24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pic>
        <p:nvPicPr>
          <p:cNvPr id="19" name="Key Art">
            <a:extLst>
              <a:ext uri="{FF2B5EF4-FFF2-40B4-BE49-F238E27FC236}">
                <a16:creationId xmlns:a16="http://schemas.microsoft.com/office/drawing/2014/main" id="{1A3BB028-B15A-CD49-A473-9CA08B0EAD93}"/>
              </a:ext>
            </a:extLst>
          </p:cNvPr>
          <p:cNvPicPr>
            <a:picLocks noChangeAspect="1"/>
          </p:cNvPicPr>
          <p:nvPr userDrawn="1"/>
        </p:nvPicPr>
        <p:blipFill rotWithShape="1">
          <a:blip r:embed="rId6">
            <a:alphaModFix/>
          </a:blip>
          <a:srcRect b="2922"/>
          <a:stretch/>
        </p:blipFill>
        <p:spPr>
          <a:xfrm flipH="1">
            <a:off x="0" y="200416"/>
            <a:ext cx="12192000" cy="6657584"/>
          </a:xfrm>
          <a:prstGeom prst="rect">
            <a:avLst/>
          </a:prstGeom>
        </p:spPr>
      </p:pic>
      <p:pic>
        <p:nvPicPr>
          <p:cNvPr id="18" name="Picture 17">
            <a:extLst>
              <a:ext uri="{FF2B5EF4-FFF2-40B4-BE49-F238E27FC236}">
                <a16:creationId xmlns:a16="http://schemas.microsoft.com/office/drawing/2014/main" id="{B415369A-00E1-744A-9BB3-AC88EE35111C}"/>
              </a:ext>
            </a:extLst>
          </p:cNvPr>
          <p:cNvPicPr>
            <a:picLocks noChangeAspect="1"/>
          </p:cNvPicPr>
          <p:nvPr userDrawn="1"/>
        </p:nvPicPr>
        <p:blipFill rotWithShape="1">
          <a:blip r:embed="rId7"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21" name="EPC 2020">
            <a:extLst>
              <a:ext uri="{FF2B5EF4-FFF2-40B4-BE49-F238E27FC236}">
                <a16:creationId xmlns:a16="http://schemas.microsoft.com/office/drawing/2014/main" id="{1CC3C841-45E4-0F4B-B781-48012FA9C63F}"/>
              </a:ext>
            </a:extLst>
          </p:cNvPr>
          <p:cNvSpPr txBox="1">
            <a:spLocks/>
          </p:cNvSpPr>
          <p:nvPr userDrawn="1"/>
        </p:nvSpPr>
        <p:spPr bwMode="white">
          <a:xfrm>
            <a:off x="7157734" y="5615820"/>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b="1" i="1" dirty="0">
                <a:solidFill>
                  <a:schemeClr val="accent4">
                    <a:lumMod val="20000"/>
                    <a:lumOff val="80000"/>
                    <a:alpha val="62000"/>
                  </a:schemeClr>
                </a:solidFill>
              </a:rPr>
              <a:t>2021 ESRI </a:t>
            </a:r>
            <a:br>
              <a:rPr lang="en-US" sz="1400" b="1" i="1" dirty="0">
                <a:solidFill>
                  <a:schemeClr val="accent4">
                    <a:lumMod val="20000"/>
                    <a:lumOff val="80000"/>
                    <a:alpha val="62000"/>
                  </a:schemeClr>
                </a:solidFill>
              </a:rPr>
            </a:br>
            <a:r>
              <a:rPr lang="en-US" sz="1400" b="1" i="1" dirty="0">
                <a:solidFill>
                  <a:schemeClr val="accent4">
                    <a:lumMod val="20000"/>
                    <a:lumOff val="80000"/>
                    <a:alpha val="62000"/>
                  </a:schemeClr>
                </a:solidFill>
              </a:rPr>
              <a:t>    DEVELOPER SUMMIT</a:t>
            </a:r>
            <a:endParaRPr lang="en-US" sz="1400" i="1" dirty="0">
              <a:solidFill>
                <a:schemeClr val="accent4">
                  <a:lumMod val="20000"/>
                  <a:lumOff val="80000"/>
                  <a:alpha val="62000"/>
                </a:schemeClr>
              </a:solidFill>
            </a:endParaRPr>
          </a:p>
        </p:txBody>
      </p:sp>
      <p:sp>
        <p:nvSpPr>
          <p:cNvPr id="2" name="Title 1"/>
          <p:cNvSpPr>
            <a:spLocks noGrp="1"/>
          </p:cNvSpPr>
          <p:nvPr>
            <p:ph type="ctrTitle"/>
          </p:nvPr>
        </p:nvSpPr>
        <p:spPr bwMode="white">
          <a:xfrm>
            <a:off x="1346449" y="1898929"/>
            <a:ext cx="8525773" cy="914400"/>
          </a:xfrm>
        </p:spPr>
        <p:txBody>
          <a:bodyPr rIns="0" anchor="b">
            <a:noAutofit/>
          </a:bodyPr>
          <a:lstStyle>
            <a:lvl1pPr algn="l">
              <a:defRPr sz="3400" b="0" baseline="0">
                <a:solidFill>
                  <a:schemeClr val="tx1"/>
                </a:solidFill>
                <a:latin typeface="+mn-lt"/>
              </a:defRPr>
            </a:lvl1pPr>
          </a:lstStyle>
          <a:p>
            <a:endParaRPr lang="en-US" dirty="0"/>
          </a:p>
        </p:txBody>
      </p:sp>
      <p:sp>
        <p:nvSpPr>
          <p:cNvPr id="3" name="Subtitle 2"/>
          <p:cNvSpPr>
            <a:spLocks noGrp="1"/>
          </p:cNvSpPr>
          <p:nvPr>
            <p:ph type="subTitle" idx="1"/>
          </p:nvPr>
        </p:nvSpPr>
        <p:spPr bwMode="white">
          <a:xfrm>
            <a:off x="1346449" y="2971800"/>
            <a:ext cx="8534401" cy="914400"/>
          </a:xfrm>
          <a:noFill/>
        </p:spPr>
        <p:txBody>
          <a:bodyPr>
            <a:noAutofit/>
          </a:bodyPr>
          <a:lstStyle>
            <a:lvl1pPr marL="0" indent="0" algn="l">
              <a:buNone/>
              <a:defRPr b="0">
                <a:solidFill>
                  <a:srgbClr val="1EF1B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8354467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17714513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AvenirNext LT Pro Medium" panose="020B0603020202020204" pitchFamily="34" charset="0"/>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rgbClr val="1EF1B9"/>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6880600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41332938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1EF1B9"/>
                </a:solidFill>
                <a:latin typeface="AvenirNext LT Pro Medium" panose="020B0603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20050727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71514432"/>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42157979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9230561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BE2788A-6B34-1747-A335-75C02A477CA6}"/>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45C8E96A-E6FB-2640-8C1F-55438B7FA574}"/>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9FE4A4DC-2677-A048-8B44-2D1FCEFE2F28}"/>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96414EA-3158-8740-BBF3-569E3F7B055C}"/>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4223307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10ED09C-BAD6-A04E-A7D1-B66DDFC1F19D}"/>
              </a:ext>
            </a:extLst>
          </p:cNvPr>
          <p:cNvGrpSpPr/>
          <p:nvPr userDrawn="1"/>
        </p:nvGrpSpPr>
        <p:grpSpPr>
          <a:xfrm>
            <a:off x="0" y="-16011"/>
            <a:ext cx="12199427" cy="6904469"/>
            <a:chOff x="0" y="-16011"/>
            <a:chExt cx="12199427" cy="6904469"/>
          </a:xfrm>
        </p:grpSpPr>
        <p:sp>
          <p:nvSpPr>
            <p:cNvPr id="16" name="gradient background1">
              <a:extLst>
                <a:ext uri="{FF2B5EF4-FFF2-40B4-BE49-F238E27FC236}">
                  <a16:creationId xmlns:a16="http://schemas.microsoft.com/office/drawing/2014/main" id="{D2D88924-C2F4-474A-A259-3223E8B921B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7" name="shading (lower right)">
              <a:extLst>
                <a:ext uri="{FF2B5EF4-FFF2-40B4-BE49-F238E27FC236}">
                  <a16:creationId xmlns:a16="http://schemas.microsoft.com/office/drawing/2014/main" id="{DF106C3E-867B-5A47-8807-74349D54BEB8}"/>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87A48DDB-04D5-2649-BBC8-6BFE100E8B3F}"/>
              </a:ext>
            </a:extLst>
          </p:cNvPr>
          <p:cNvGrpSpPr/>
          <p:nvPr userDrawn="1"/>
        </p:nvGrpSpPr>
        <p:grpSpPr>
          <a:xfrm>
            <a:off x="3312014" y="-1165924"/>
            <a:ext cx="8174349" cy="10925924"/>
            <a:chOff x="3312014" y="-1165924"/>
            <a:chExt cx="8174349" cy="10925924"/>
          </a:xfrm>
        </p:grpSpPr>
        <p:pic>
          <p:nvPicPr>
            <p:cNvPr id="20" name="dots" descr="Background pattern&#10;&#10;Description automatically generated">
              <a:extLst>
                <a:ext uri="{FF2B5EF4-FFF2-40B4-BE49-F238E27FC236}">
                  <a16:creationId xmlns:a16="http://schemas.microsoft.com/office/drawing/2014/main" id="{CFE16B28-F114-5449-92A4-22748885F61F}"/>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6539001" y="-1165924"/>
              <a:ext cx="4947362" cy="7434200"/>
            </a:xfrm>
            <a:prstGeom prst="rect">
              <a:avLst/>
            </a:prstGeom>
          </p:spPr>
        </p:pic>
        <p:pic>
          <p:nvPicPr>
            <p:cNvPr id="21" name="Picture 20" descr="A picture containing electronics, circuit&#10;&#10;Description automatically generated">
              <a:extLst>
                <a:ext uri="{FF2B5EF4-FFF2-40B4-BE49-F238E27FC236}">
                  <a16:creationId xmlns:a16="http://schemas.microsoft.com/office/drawing/2014/main" id="{DCFB1984-92CC-024F-9FC0-B70141453FDD}"/>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3312014" y="1921573"/>
              <a:ext cx="7080758" cy="7838427"/>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33A33712-CADC-194D-8C42-D8ED815339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1632" y="895350"/>
              <a:ext cx="4102100" cy="5067300"/>
            </a:xfrm>
            <a:prstGeom prst="rect">
              <a:avLst/>
            </a:prstGeom>
          </p:spPr>
        </p:pic>
      </p:gr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1" y="1994008"/>
            <a:ext cx="5035403"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Next LT Pro Medium" panose="020B0603020202020204" pitchFamily="34" charset="0"/>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31322643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C78BDA-EE85-3444-BFD9-6D993DE0155A}"/>
              </a:ext>
            </a:extLst>
          </p:cNvPr>
          <p:cNvGrpSpPr/>
          <p:nvPr userDrawn="1"/>
        </p:nvGrpSpPr>
        <p:grpSpPr>
          <a:xfrm>
            <a:off x="0" y="-16011"/>
            <a:ext cx="12199427" cy="6904469"/>
            <a:chOff x="0" y="-16011"/>
            <a:chExt cx="12199427" cy="6904469"/>
          </a:xfrm>
        </p:grpSpPr>
        <p:sp>
          <p:nvSpPr>
            <p:cNvPr id="17" name="gradient background1">
              <a:extLst>
                <a:ext uri="{FF2B5EF4-FFF2-40B4-BE49-F238E27FC236}">
                  <a16:creationId xmlns:a16="http://schemas.microsoft.com/office/drawing/2014/main" id="{A3BEF11C-50AA-D845-B2F1-AD83B386C071}"/>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shading (lower right)">
              <a:extLst>
                <a:ext uri="{FF2B5EF4-FFF2-40B4-BE49-F238E27FC236}">
                  <a16:creationId xmlns:a16="http://schemas.microsoft.com/office/drawing/2014/main" id="{A1E61D66-F9F3-084A-A7BC-921AE8E30110}"/>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BB4F7DFF-BF9B-554D-967F-EE575A92AFB3}"/>
              </a:ext>
            </a:extLst>
          </p:cNvPr>
          <p:cNvGrpSpPr/>
          <p:nvPr userDrawn="1"/>
        </p:nvGrpSpPr>
        <p:grpSpPr>
          <a:xfrm>
            <a:off x="5497916" y="2348110"/>
            <a:ext cx="8894298" cy="8110015"/>
            <a:chOff x="5497917" y="2348110"/>
            <a:chExt cx="8894298" cy="8110015"/>
          </a:xfrm>
        </p:grpSpPr>
        <p:pic>
          <p:nvPicPr>
            <p:cNvPr id="24" name="orange dots" descr="Background pattern&#10;&#10;Description automatically generated">
              <a:extLst>
                <a:ext uri="{FF2B5EF4-FFF2-40B4-BE49-F238E27FC236}">
                  <a16:creationId xmlns:a16="http://schemas.microsoft.com/office/drawing/2014/main" id="{000F8566-B9C2-CB4F-BA92-B937BE4C1004}"/>
                </a:ext>
              </a:extLst>
            </p:cNvPr>
            <p:cNvPicPr>
              <a:picLocks noChangeAspect="1"/>
            </p:cNvPicPr>
            <p:nvPr/>
          </p:nvPicPr>
          <p:blipFill>
            <a:blip r:embed="rId2" cstate="screen">
              <a:alphaModFix amt="58000"/>
              <a:extLst>
                <a:ext uri="{BEBA8EAE-BF5A-486C-A8C5-ECC9F3942E4B}">
                  <a14:imgProps xmlns:a14="http://schemas.microsoft.com/office/drawing/2010/main">
                    <a14:imgLayer r:embed="rId3">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8542003" y="4776598"/>
              <a:ext cx="3594652" cy="4569202"/>
            </a:xfrm>
            <a:prstGeom prst="rect">
              <a:avLst/>
            </a:prstGeom>
          </p:spPr>
        </p:pic>
        <p:pic>
          <p:nvPicPr>
            <p:cNvPr id="25" name="Picture 24" descr="A picture containing indoor, outdoor object&#10;&#10;Description automatically generated">
              <a:extLst>
                <a:ext uri="{FF2B5EF4-FFF2-40B4-BE49-F238E27FC236}">
                  <a16:creationId xmlns:a16="http://schemas.microsoft.com/office/drawing/2014/main" id="{3ACDA294-AAE5-FF42-A5F6-57B8C6553CF2}"/>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9312215" y="2348110"/>
              <a:ext cx="5080000" cy="6235700"/>
            </a:xfrm>
            <a:prstGeom prst="rect">
              <a:avLst/>
            </a:prstGeom>
          </p:spPr>
        </p:pic>
        <p:pic>
          <p:nvPicPr>
            <p:cNvPr id="26" name="Picture 25" descr="Diagram&#10;&#10;Description automatically generated">
              <a:extLst>
                <a:ext uri="{FF2B5EF4-FFF2-40B4-BE49-F238E27FC236}">
                  <a16:creationId xmlns:a16="http://schemas.microsoft.com/office/drawing/2014/main" id="{51C72AA5-C42E-F74C-A7E8-803C0B09E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67147" y="4038141"/>
              <a:ext cx="985388" cy="985388"/>
            </a:xfrm>
            <a:prstGeom prst="rect">
              <a:avLst/>
            </a:prstGeom>
          </p:spPr>
        </p:pic>
        <p:pic>
          <p:nvPicPr>
            <p:cNvPr id="27" name="layers" descr="A picture containing electronics, circuit&#10;&#10;Description automatically generated">
              <a:extLst>
                <a:ext uri="{FF2B5EF4-FFF2-40B4-BE49-F238E27FC236}">
                  <a16:creationId xmlns:a16="http://schemas.microsoft.com/office/drawing/2014/main" id="{A3AB5253-2584-0F4D-AB38-68F5EF3EFDB2}"/>
                </a:ext>
              </a:extLst>
            </p:cNvPr>
            <p:cNvPicPr>
              <a:picLocks noChangeAspect="1"/>
            </p:cNvPicPr>
            <p:nvPr/>
          </p:nvPicPr>
          <p:blipFill>
            <a:blip r:embed="rId6" cstate="screen">
              <a:alphaModFix amt="37000"/>
              <a:extLst>
                <a:ext uri="{28A0092B-C50C-407E-A947-70E740481C1C}">
                  <a14:useLocalDpi xmlns:a14="http://schemas.microsoft.com/office/drawing/2010/main"/>
                </a:ext>
              </a:extLst>
            </a:blip>
            <a:stretch>
              <a:fillRect/>
            </a:stretch>
          </p:blipFill>
          <p:spPr>
            <a:xfrm>
              <a:off x="5497917" y="2619698"/>
              <a:ext cx="7080758" cy="7838427"/>
            </a:xfrm>
            <a:prstGeom prst="rect">
              <a:avLst/>
            </a:prstGeom>
          </p:spPr>
        </p:pic>
        <p:pic>
          <p:nvPicPr>
            <p:cNvPr id="28" name="Picture 27" descr="A picture containing text, building, mountain&#10;&#10;Description automatically generated">
              <a:extLst>
                <a:ext uri="{FF2B5EF4-FFF2-40B4-BE49-F238E27FC236}">
                  <a16:creationId xmlns:a16="http://schemas.microsoft.com/office/drawing/2014/main" id="{12941F8E-D63D-6945-A587-238E9A4577B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517128" y="4597220"/>
              <a:ext cx="1644403" cy="1644403"/>
            </a:xfrm>
            <a:prstGeom prst="rect">
              <a:avLst/>
            </a:prstGeom>
          </p:spPr>
        </p:pic>
        <p:pic>
          <p:nvPicPr>
            <p:cNvPr id="29" name="Picture 28" descr="A picture containing circle&#10;&#10;Description automatically generated">
              <a:extLst>
                <a:ext uri="{FF2B5EF4-FFF2-40B4-BE49-F238E27FC236}">
                  <a16:creationId xmlns:a16="http://schemas.microsoft.com/office/drawing/2014/main" id="{49A2A81D-B4C2-1546-967D-85F78D3C9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38296" y="7264396"/>
              <a:ext cx="723900" cy="723900"/>
            </a:xfrm>
            <a:prstGeom prst="rect">
              <a:avLst/>
            </a:prstGeom>
          </p:spPr>
        </p:pic>
      </p:gr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Next LT Pro Medium" panose="020B0603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62950463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D8442A4-C2E0-CA4D-AA08-137A2C961460}"/>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F3176A40-7C8B-AE41-8770-562344011847}"/>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75F05818-245B-2B47-8776-DEA438B9E094}"/>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3" name="Picture 12" descr="A picture containing electronics, circuit&#10;&#10;Description automatically generated">
            <a:extLst>
              <a:ext uri="{FF2B5EF4-FFF2-40B4-BE49-F238E27FC236}">
                <a16:creationId xmlns:a16="http://schemas.microsoft.com/office/drawing/2014/main" id="{F092BEC1-EF92-4C4D-8C02-0F6F50822D26}"/>
              </a:ext>
            </a:extLst>
          </p:cNvPr>
          <p:cNvPicPr>
            <a:picLocks noChangeAspect="1"/>
          </p:cNvPicPr>
          <p:nvPr userDrawn="1"/>
        </p:nvPicPr>
        <p:blipFill rotWithShape="1">
          <a:blip r:embed="rId3" cstate="screen">
            <a:alphaModFix amt="41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362997174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89D8BA-3EA7-E14E-87B2-64061889ED06}"/>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59B867D5-179F-1E49-B373-D839B25CCA0C}"/>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6D89E5DF-2870-3F41-9ED3-80CA7BE6B2C5}"/>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2" name="Picture 11" descr="A picture containing electronics, circuit&#10;&#10;Description automatically generated">
            <a:extLst>
              <a:ext uri="{FF2B5EF4-FFF2-40B4-BE49-F238E27FC236}">
                <a16:creationId xmlns:a16="http://schemas.microsoft.com/office/drawing/2014/main" id="{A05D614B-283D-534B-904A-C8268201693C}"/>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rgbClr val="71EBFF"/>
                </a:solidFill>
                <a:latin typeface="AvenirNext LT Pro Medium" panose="020B06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Tree>
    <p:extLst>
      <p:ext uri="{BB962C8B-B14F-4D97-AF65-F5344CB8AC3E}">
        <p14:creationId xmlns:p14="http://schemas.microsoft.com/office/powerpoint/2010/main" val="26743126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18F4DC-A3C8-5740-BFA4-A3057ED7123A}"/>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DAE586B-58C5-AD4D-B15E-95CD905D1302}"/>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140F0C82-A8C4-5245-8B54-6C4C387E3FA7}"/>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71EBFF"/>
                </a:solidFill>
                <a:latin typeface="AvenirNext LT Pro Medium" panose="020B06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5" name="Picture 14" descr="A picture containing electronics, circuit&#10;&#10;Description automatically generated">
            <a:extLst>
              <a:ext uri="{FF2B5EF4-FFF2-40B4-BE49-F238E27FC236}">
                <a16:creationId xmlns:a16="http://schemas.microsoft.com/office/drawing/2014/main" id="{E6CCDB68-6BBB-7F49-89E6-A1899048E5DD}"/>
              </a:ext>
            </a:extLst>
          </p:cNvPr>
          <p:cNvPicPr>
            <a:picLocks noChangeAspect="1"/>
          </p:cNvPicPr>
          <p:nvPr userDrawn="1"/>
        </p:nvPicPr>
        <p:blipFill rotWithShape="1">
          <a:blip r:embed="rId2" cstate="screen">
            <a:alphaModFix amt="42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275576464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Esri">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3D534FC-CDD0-7C48-B64B-4BFE8E438E3F}"/>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EEF201F-3B20-624A-912E-C385FAB6022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82CE858A-2A29-4741-A4AD-FB71A1915B12}"/>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1" name="Picture 10" descr="Diagram, engineering drawing&#10;&#10;Description automatically generated">
            <a:extLst>
              <a:ext uri="{FF2B5EF4-FFF2-40B4-BE49-F238E27FC236}">
                <a16:creationId xmlns:a16="http://schemas.microsoft.com/office/drawing/2014/main" id="{762D4359-4FF6-7547-B7A5-3A625032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22" name="Group 21">
            <a:extLst>
              <a:ext uri="{FF2B5EF4-FFF2-40B4-BE49-F238E27FC236}">
                <a16:creationId xmlns:a16="http://schemas.microsoft.com/office/drawing/2014/main" id="{3FD3A646-A3A1-8546-8C3E-B93368C5199D}"/>
              </a:ext>
            </a:extLst>
          </p:cNvPr>
          <p:cNvGrpSpPr/>
          <p:nvPr userDrawn="1"/>
        </p:nvGrpSpPr>
        <p:grpSpPr>
          <a:xfrm>
            <a:off x="0" y="2670486"/>
            <a:ext cx="12192000" cy="3985911"/>
            <a:chOff x="0" y="2670486"/>
            <a:chExt cx="12192000" cy="3985911"/>
          </a:xfrm>
        </p:grpSpPr>
        <p:pic>
          <p:nvPicPr>
            <p:cNvPr id="23" name="Picture 22">
              <a:extLst>
                <a:ext uri="{FF2B5EF4-FFF2-40B4-BE49-F238E27FC236}">
                  <a16:creationId xmlns:a16="http://schemas.microsoft.com/office/drawing/2014/main" id="{4B2E235F-2546-F241-9C0C-0E9A7CE2918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24" name="Rectangle 23">
              <a:extLst>
                <a:ext uri="{FF2B5EF4-FFF2-40B4-BE49-F238E27FC236}">
                  <a16:creationId xmlns:a16="http://schemas.microsoft.com/office/drawing/2014/main" id="{E46D83FC-D957-014E-81DF-29F20FD4CCB3}"/>
                </a:ext>
              </a:extLst>
            </p:cNvPr>
            <p:cNvSpPr/>
            <p:nvPr/>
          </p:nvSpPr>
          <p:spPr>
            <a:xfrm>
              <a:off x="0" y="6394787"/>
              <a:ext cx="12192000" cy="261610"/>
            </a:xfrm>
            <a:prstGeom prst="rect">
              <a:avLst/>
            </a:prstGeom>
          </p:spPr>
          <p:txBody>
            <a:bodyPr wrap="square">
              <a:spAutoFit/>
            </a:bodyPr>
            <a:lstStyle/>
            <a:p>
              <a:pPr algn="ctr"/>
              <a:r>
                <a:rPr lang="en-US" sz="1050" dirty="0">
                  <a:solidFill>
                    <a:schemeClr val="tx1">
                      <a:alpha val="60000"/>
                    </a:schemeClr>
                  </a:solidFill>
                </a:rPr>
                <a:t>Copyright © 2021 Esri. All rights reserved.</a:t>
              </a:r>
            </a:p>
          </p:txBody>
        </p:sp>
      </p:grpSp>
      <p:pic>
        <p:nvPicPr>
          <p:cNvPr id="25" name="Picture 24" descr="A picture containing electronics, circuit&#10;&#10;Description automatically generated">
            <a:extLst>
              <a:ext uri="{FF2B5EF4-FFF2-40B4-BE49-F238E27FC236}">
                <a16:creationId xmlns:a16="http://schemas.microsoft.com/office/drawing/2014/main" id="{4F2219F1-F0E0-EB4C-A2B1-04AB611E2092}"/>
              </a:ext>
            </a:extLst>
          </p:cNvPr>
          <p:cNvPicPr>
            <a:picLocks noChangeAspect="1"/>
          </p:cNvPicPr>
          <p:nvPr userDrawn="1"/>
        </p:nvPicPr>
        <p:blipFill rotWithShape="1">
          <a:blip r:embed="rId4" cstate="screen">
            <a:alphaModFix amt="54000"/>
            <a:extLst>
              <a:ext uri="{28A0092B-C50C-407E-A947-70E740481C1C}">
                <a14:useLocalDpi xmlns:a14="http://schemas.microsoft.com/office/drawing/2010/main"/>
              </a:ext>
            </a:extLst>
          </a:blip>
          <a:srcRect l="-8734" b="-6646"/>
          <a:stretch/>
        </p:blipFill>
        <p:spPr>
          <a:xfrm>
            <a:off x="5791201" y="0"/>
            <a:ext cx="6400799" cy="4895303"/>
          </a:xfrm>
          <a:prstGeom prst="rect">
            <a:avLst/>
          </a:prstGeom>
        </p:spPr>
      </p:pic>
    </p:spTree>
    <p:extLst>
      <p:ext uri="{BB962C8B-B14F-4D97-AF65-F5344CB8AC3E}">
        <p14:creationId xmlns:p14="http://schemas.microsoft.com/office/powerpoint/2010/main" val="286289818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extLst>
      <p:ext uri="{BB962C8B-B14F-4D97-AF65-F5344CB8AC3E}">
        <p14:creationId xmlns:p14="http://schemas.microsoft.com/office/powerpoint/2010/main" val="115141956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rgbClr val="1EF1B9"/>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7627595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0615940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1863672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7309903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4016286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2625175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8000508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1748835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4490354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9264438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349886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04408101"/>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66516796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25975356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3862762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1EF1B9"/>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64101837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2678447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8417656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BE2788A-6B34-1747-A335-75C02A477CA6}"/>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45C8E96A-E6FB-2640-8C1F-55438B7FA574}"/>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9FE4A4DC-2677-A048-8B44-2D1FCEFE2F28}"/>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96414EA-3158-8740-BBF3-569E3F7B055C}"/>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2251725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10ED09C-BAD6-A04E-A7D1-B66DDFC1F19D}"/>
              </a:ext>
            </a:extLst>
          </p:cNvPr>
          <p:cNvGrpSpPr/>
          <p:nvPr userDrawn="1"/>
        </p:nvGrpSpPr>
        <p:grpSpPr>
          <a:xfrm>
            <a:off x="0" y="-16011"/>
            <a:ext cx="12199427" cy="6904469"/>
            <a:chOff x="0" y="-16011"/>
            <a:chExt cx="12199427" cy="6904469"/>
          </a:xfrm>
        </p:grpSpPr>
        <p:sp>
          <p:nvSpPr>
            <p:cNvPr id="16" name="gradient background1">
              <a:extLst>
                <a:ext uri="{FF2B5EF4-FFF2-40B4-BE49-F238E27FC236}">
                  <a16:creationId xmlns:a16="http://schemas.microsoft.com/office/drawing/2014/main" id="{D2D88924-C2F4-474A-A259-3223E8B921B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7" name="shading (lower right)">
              <a:extLst>
                <a:ext uri="{FF2B5EF4-FFF2-40B4-BE49-F238E27FC236}">
                  <a16:creationId xmlns:a16="http://schemas.microsoft.com/office/drawing/2014/main" id="{DF106C3E-867B-5A47-8807-74349D54BEB8}"/>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87A48DDB-04D5-2649-BBC8-6BFE100E8B3F}"/>
              </a:ext>
            </a:extLst>
          </p:cNvPr>
          <p:cNvGrpSpPr/>
          <p:nvPr userDrawn="1"/>
        </p:nvGrpSpPr>
        <p:grpSpPr>
          <a:xfrm>
            <a:off x="3312014" y="-1165924"/>
            <a:ext cx="8174349" cy="10925924"/>
            <a:chOff x="3312014" y="-1165924"/>
            <a:chExt cx="8174349" cy="10925924"/>
          </a:xfrm>
        </p:grpSpPr>
        <p:pic>
          <p:nvPicPr>
            <p:cNvPr id="20" name="dots" descr="Background pattern&#10;&#10;Description automatically generated">
              <a:extLst>
                <a:ext uri="{FF2B5EF4-FFF2-40B4-BE49-F238E27FC236}">
                  <a16:creationId xmlns:a16="http://schemas.microsoft.com/office/drawing/2014/main" id="{CFE16B28-F114-5449-92A4-22748885F61F}"/>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6539001" y="-1165924"/>
              <a:ext cx="4947362" cy="7434200"/>
            </a:xfrm>
            <a:prstGeom prst="rect">
              <a:avLst/>
            </a:prstGeom>
          </p:spPr>
        </p:pic>
        <p:pic>
          <p:nvPicPr>
            <p:cNvPr id="21" name="Picture 20" descr="A picture containing electronics, circuit&#10;&#10;Description automatically generated">
              <a:extLst>
                <a:ext uri="{FF2B5EF4-FFF2-40B4-BE49-F238E27FC236}">
                  <a16:creationId xmlns:a16="http://schemas.microsoft.com/office/drawing/2014/main" id="{DCFB1984-92CC-024F-9FC0-B70141453FDD}"/>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3312014" y="1921573"/>
              <a:ext cx="7080758" cy="7838427"/>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33A33712-CADC-194D-8C42-D8ED815339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1632" y="895350"/>
              <a:ext cx="4102100" cy="5067300"/>
            </a:xfrm>
            <a:prstGeom prst="rect">
              <a:avLst/>
            </a:prstGeom>
          </p:spPr>
        </p:pic>
      </p:gr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1" y="1994008"/>
            <a:ext cx="5035403"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85229657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CAEF54-282C-B549-AF1D-1C67AD18D4D2}"/>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BEF6805A-599F-5145-92D4-270EA334AB35}"/>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E7B6764D-8E19-3E48-A7E5-E83D3557A80D}"/>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3F719FD-902F-5E44-AAF2-DC97469BABE4}"/>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Picture 8" descr="A picture containing electronics, circuit&#10;&#10;Description automatically generated">
            <a:extLst>
              <a:ext uri="{FF2B5EF4-FFF2-40B4-BE49-F238E27FC236}">
                <a16:creationId xmlns:a16="http://schemas.microsoft.com/office/drawing/2014/main" id="{BCC3B507-3F8E-7849-A305-7FFCAB88D022}"/>
              </a:ext>
            </a:extLst>
          </p:cNvPr>
          <p:cNvPicPr>
            <a:picLocks noChangeAspect="1"/>
          </p:cNvPicPr>
          <p:nvPr/>
        </p:nvPicPr>
        <p:blipFill rotWithShape="1">
          <a:blip r:embed="rId16" cstate="screen">
            <a:alphaModFix amt="30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479112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CAEF54-282C-B549-AF1D-1C67AD18D4D2}"/>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BEF6805A-599F-5145-92D4-270EA334AB35}"/>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E7B6764D-8E19-3E48-A7E5-E83D3557A80D}"/>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3F719FD-902F-5E44-AAF2-DC97469BABE4}"/>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Picture 8" descr="A picture containing electronics, circuit&#10;&#10;Description automatically generated">
            <a:extLst>
              <a:ext uri="{FF2B5EF4-FFF2-40B4-BE49-F238E27FC236}">
                <a16:creationId xmlns:a16="http://schemas.microsoft.com/office/drawing/2014/main" id="{BCC3B507-3F8E-7849-A305-7FFCAB88D022}"/>
              </a:ext>
            </a:extLst>
          </p:cNvPr>
          <p:cNvPicPr>
            <a:picLocks noChangeAspect="1"/>
          </p:cNvPicPr>
          <p:nvPr/>
        </p:nvPicPr>
        <p:blipFill rotWithShape="1">
          <a:blip r:embed="rId16" cstate="screen">
            <a:alphaModFix amt="30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42950322"/>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AvenirNext LT Pro Medium" panose="020B06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11968285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elibrary.imf.org/display/book/9781451943061/ch004.xml" TargetMode="External"/><Relationship Id="rId2" Type="http://schemas.openxmlformats.org/officeDocument/2006/relationships/hyperlink" Target="https://www.sciencedirect.com/science/article/abs/pii/S0301421513012731"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iopscience.iop.org/article/10.1088/1755-1315/949/1/012025/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UpDiag">
          <a:fgClr>
            <a:schemeClr val="accent1"/>
          </a:fgClr>
          <a:bgClr>
            <a:schemeClr val="bg1"/>
          </a:bgClr>
        </a:pattFill>
        <a:effectLst/>
      </p:bgPr>
    </p:bg>
    <p:spTree>
      <p:nvGrpSpPr>
        <p:cNvPr id="1" name=""/>
        <p:cNvGrpSpPr/>
        <p:nvPr/>
      </p:nvGrpSpPr>
      <p:grpSpPr>
        <a:xfrm>
          <a:off x="0" y="0"/>
          <a:ext cx="0" cy="0"/>
          <a:chOff x="0" y="0"/>
          <a:chExt cx="0" cy="0"/>
        </a:xfrm>
      </p:grpSpPr>
      <p:grpSp>
        <p:nvGrpSpPr>
          <p:cNvPr id="6" name="Google Shape;62;p13">
            <a:extLst>
              <a:ext uri="{FF2B5EF4-FFF2-40B4-BE49-F238E27FC236}">
                <a16:creationId xmlns:a16="http://schemas.microsoft.com/office/drawing/2014/main" id="{E9AA0E33-6A33-74EE-2407-770FC3406D9D}"/>
              </a:ext>
            </a:extLst>
          </p:cNvPr>
          <p:cNvGrpSpPr/>
          <p:nvPr/>
        </p:nvGrpSpPr>
        <p:grpSpPr>
          <a:xfrm>
            <a:off x="3118014" y="1683216"/>
            <a:ext cx="6047412" cy="601034"/>
            <a:chOff x="1567263" y="1495382"/>
            <a:chExt cx="6047412" cy="601034"/>
          </a:xfrm>
        </p:grpSpPr>
        <p:pic>
          <p:nvPicPr>
            <p:cNvPr id="7" name="Google Shape;63;p13" descr="A close up of a sign&#10;&#10;Description automatically generated">
              <a:extLst>
                <a:ext uri="{FF2B5EF4-FFF2-40B4-BE49-F238E27FC236}">
                  <a16:creationId xmlns:a16="http://schemas.microsoft.com/office/drawing/2014/main" id="{BC0F8375-FBA7-C22F-361C-F3EA15A29A57}"/>
                </a:ext>
              </a:extLst>
            </p:cNvPr>
            <p:cNvPicPr preferRelativeResize="0"/>
            <p:nvPr/>
          </p:nvPicPr>
          <p:blipFill rotWithShape="1">
            <a:blip r:embed="rId3">
              <a:alphaModFix/>
            </a:blip>
            <a:srcRect/>
            <a:stretch/>
          </p:blipFill>
          <p:spPr>
            <a:xfrm>
              <a:off x="4755974" y="1620847"/>
              <a:ext cx="1163978" cy="389110"/>
            </a:xfrm>
            <a:prstGeom prst="rect">
              <a:avLst/>
            </a:prstGeom>
            <a:noFill/>
            <a:ln>
              <a:noFill/>
            </a:ln>
          </p:spPr>
        </p:pic>
        <p:pic>
          <p:nvPicPr>
            <p:cNvPr id="8" name="Google Shape;64;p13">
              <a:extLst>
                <a:ext uri="{FF2B5EF4-FFF2-40B4-BE49-F238E27FC236}">
                  <a16:creationId xmlns:a16="http://schemas.microsoft.com/office/drawing/2014/main" id="{5A71A692-F548-8FF8-64D8-681552476384}"/>
                </a:ext>
              </a:extLst>
            </p:cNvPr>
            <p:cNvPicPr preferRelativeResize="0"/>
            <p:nvPr/>
          </p:nvPicPr>
          <p:blipFill rotWithShape="1">
            <a:blip r:embed="rId4">
              <a:alphaModFix/>
            </a:blip>
            <a:srcRect t="20551"/>
            <a:stretch/>
          </p:blipFill>
          <p:spPr>
            <a:xfrm>
              <a:off x="3675859" y="1608154"/>
              <a:ext cx="787775" cy="414497"/>
            </a:xfrm>
            <a:prstGeom prst="rect">
              <a:avLst/>
            </a:prstGeom>
            <a:noFill/>
            <a:ln>
              <a:noFill/>
            </a:ln>
          </p:spPr>
        </p:pic>
        <p:cxnSp>
          <p:nvCxnSpPr>
            <p:cNvPr id="9" name="Google Shape;65;p13">
              <a:extLst>
                <a:ext uri="{FF2B5EF4-FFF2-40B4-BE49-F238E27FC236}">
                  <a16:creationId xmlns:a16="http://schemas.microsoft.com/office/drawing/2014/main" id="{2992C9B0-FB28-9145-EB3F-21159026967E}"/>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10" name="Google Shape;66;p13">
              <a:extLst>
                <a:ext uri="{FF2B5EF4-FFF2-40B4-BE49-F238E27FC236}">
                  <a16:creationId xmlns:a16="http://schemas.microsoft.com/office/drawing/2014/main" id="{DDB312CC-0EAA-C82B-0670-7F2F7F25B870}"/>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1" name="Google Shape;67;p13">
              <a:extLst>
                <a:ext uri="{FF2B5EF4-FFF2-40B4-BE49-F238E27FC236}">
                  <a16:creationId xmlns:a16="http://schemas.microsoft.com/office/drawing/2014/main" id="{3E7EA077-11D4-B214-153E-6E89F3B3138E}"/>
                </a:ext>
              </a:extLst>
            </p:cNvPr>
            <p:cNvPicPr preferRelativeResize="0"/>
            <p:nvPr/>
          </p:nvPicPr>
          <p:blipFill rotWithShape="1">
            <a:blip r:embed="rId5">
              <a:alphaModFix/>
            </a:blip>
            <a:srcRect/>
            <a:stretch/>
          </p:blipFill>
          <p:spPr>
            <a:xfrm>
              <a:off x="6212294" y="1633695"/>
              <a:ext cx="1402381" cy="363414"/>
            </a:xfrm>
            <a:prstGeom prst="rect">
              <a:avLst/>
            </a:prstGeom>
            <a:noFill/>
            <a:ln>
              <a:noFill/>
            </a:ln>
          </p:spPr>
        </p:pic>
        <p:cxnSp>
          <p:nvCxnSpPr>
            <p:cNvPr id="12" name="Google Shape;68;p13">
              <a:extLst>
                <a:ext uri="{FF2B5EF4-FFF2-40B4-BE49-F238E27FC236}">
                  <a16:creationId xmlns:a16="http://schemas.microsoft.com/office/drawing/2014/main" id="{0116BFA5-0282-41B9-0774-E367D4775F17}"/>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3" name="Google Shape;69;p13" descr="A blue and black text&#10;&#10;Description automatically generated">
              <a:extLst>
                <a:ext uri="{FF2B5EF4-FFF2-40B4-BE49-F238E27FC236}">
                  <a16:creationId xmlns:a16="http://schemas.microsoft.com/office/drawing/2014/main" id="{E29FF0B0-6B88-13FF-51E9-217CB0AD405E}"/>
                </a:ext>
              </a:extLst>
            </p:cNvPr>
            <p:cNvPicPr preferRelativeResize="0"/>
            <p:nvPr/>
          </p:nvPicPr>
          <p:blipFill rotWithShape="1">
            <a:blip r:embed="rId6">
              <a:alphaModFix/>
            </a:blip>
            <a:srcRect/>
            <a:stretch/>
          </p:blipFill>
          <p:spPr>
            <a:xfrm>
              <a:off x="1567263" y="1495382"/>
              <a:ext cx="1816256" cy="454064"/>
            </a:xfrm>
            <a:prstGeom prst="rect">
              <a:avLst/>
            </a:prstGeom>
            <a:noFill/>
            <a:ln>
              <a:noFill/>
            </a:ln>
          </p:spPr>
        </p:pic>
      </p:grpSp>
      <p:pic>
        <p:nvPicPr>
          <p:cNvPr id="14" name="Picture 13">
            <a:extLst>
              <a:ext uri="{FF2B5EF4-FFF2-40B4-BE49-F238E27FC236}">
                <a16:creationId xmlns:a16="http://schemas.microsoft.com/office/drawing/2014/main" id="{5C721E49-2E2F-87FD-26F6-334D066B0FC8}"/>
              </a:ext>
            </a:extLst>
          </p:cNvPr>
          <p:cNvPicPr>
            <a:picLocks noChangeAspect="1"/>
          </p:cNvPicPr>
          <p:nvPr/>
        </p:nvPicPr>
        <p:blipFill>
          <a:blip r:embed="rId7"/>
          <a:stretch>
            <a:fillRect/>
          </a:stretch>
        </p:blipFill>
        <p:spPr>
          <a:xfrm>
            <a:off x="5406372" y="2417107"/>
            <a:ext cx="1443387" cy="1049002"/>
          </a:xfrm>
          <a:prstGeom prst="rect">
            <a:avLst/>
          </a:prstGeom>
        </p:spPr>
      </p:pic>
      <p:sp>
        <p:nvSpPr>
          <p:cNvPr id="18" name="Rectangle: Rounded Corners 17">
            <a:extLst>
              <a:ext uri="{FF2B5EF4-FFF2-40B4-BE49-F238E27FC236}">
                <a16:creationId xmlns:a16="http://schemas.microsoft.com/office/drawing/2014/main" id="{0D82BE96-79DE-E17B-A85F-6F7FA80608B9}"/>
              </a:ext>
            </a:extLst>
          </p:cNvPr>
          <p:cNvSpPr/>
          <p:nvPr/>
        </p:nvSpPr>
        <p:spPr>
          <a:xfrm>
            <a:off x="3290329" y="3724517"/>
            <a:ext cx="5858351" cy="934509"/>
          </a:xfrm>
          <a:prstGeom prst="roundRect">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lumMod val="95000"/>
                  </a:srgbClr>
                </a:solidFill>
                <a:effectLst/>
                <a:uLnTx/>
                <a:uFillTx/>
                <a:latin typeface="Arial"/>
                <a:ea typeface="+mn-ea"/>
                <a:cs typeface="+mn-cs"/>
                <a:sym typeface="Arial"/>
              </a:rPr>
              <a:t>A</a:t>
            </a:r>
            <a:r>
              <a:rPr kumimoji="0" lang="en-IN" sz="2000" b="1" i="0" u="none" strike="noStrike" kern="0" cap="none" spc="0" normalizeH="0" baseline="0" noProof="0" dirty="0">
                <a:ln>
                  <a:noFill/>
                </a:ln>
                <a:solidFill>
                  <a:srgbClr val="FFFFFF">
                    <a:lumMod val="95000"/>
                  </a:srgbClr>
                </a:solidFill>
                <a:effectLst/>
                <a:uLnTx/>
                <a:uFillTx/>
                <a:latin typeface="Arial"/>
                <a:ea typeface="+mn-ea"/>
                <a:cs typeface="+mn-cs"/>
                <a:sym typeface="Arial"/>
              </a:rPr>
              <a:t>agricultural Raw Material Analysis</a:t>
            </a:r>
            <a:endParaRPr kumimoji="0" lang="en-US" sz="2000" b="1" i="0" u="none" strike="noStrike" kern="0" cap="none" spc="0" normalizeH="0" baseline="0" noProof="0" dirty="0">
              <a:ln>
                <a:noFill/>
              </a:ln>
              <a:solidFill>
                <a:srgbClr val="FFFFFF">
                  <a:lumMod val="95000"/>
                </a:srgbClr>
              </a:solidFill>
              <a:effectLst/>
              <a:uLnTx/>
              <a:uFillTx/>
              <a:latin typeface="Arial"/>
              <a:ea typeface="+mn-ea"/>
              <a:cs typeface="+mn-cs"/>
              <a:sym typeface="Arial"/>
            </a:endParaRPr>
          </a:p>
        </p:txBody>
      </p:sp>
      <p:sp>
        <p:nvSpPr>
          <p:cNvPr id="19" name="Google Shape;70;p13">
            <a:extLst>
              <a:ext uri="{FF2B5EF4-FFF2-40B4-BE49-F238E27FC236}">
                <a16:creationId xmlns:a16="http://schemas.microsoft.com/office/drawing/2014/main" id="{B619D5FE-4D61-FDDE-519D-A468F4947DAC}"/>
              </a:ext>
            </a:extLst>
          </p:cNvPr>
          <p:cNvSpPr txBox="1"/>
          <p:nvPr/>
        </p:nvSpPr>
        <p:spPr>
          <a:xfrm>
            <a:off x="2103120" y="5096117"/>
            <a:ext cx="1456920" cy="276959"/>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200" b="1" kern="0" dirty="0">
                <a:solidFill>
                  <a:srgbClr val="FFFFFF">
                    <a:lumMod val="95000"/>
                  </a:srgbClr>
                </a:solidFill>
                <a:cs typeface="Arial"/>
                <a:sym typeface="Arial"/>
              </a:rPr>
              <a:t>Student Details </a:t>
            </a:r>
            <a:endParaRPr lang="en-US" sz="1200" kern="0" dirty="0">
              <a:solidFill>
                <a:srgbClr val="FFFFFF">
                  <a:lumMod val="95000"/>
                </a:srgbClr>
              </a:solidFill>
              <a:ea typeface="Arial"/>
              <a:cs typeface="Arial"/>
              <a:sym typeface="Arial"/>
            </a:endParaRPr>
          </a:p>
        </p:txBody>
      </p:sp>
      <p:sp>
        <p:nvSpPr>
          <p:cNvPr id="20" name="TextBox 19">
            <a:extLst>
              <a:ext uri="{FF2B5EF4-FFF2-40B4-BE49-F238E27FC236}">
                <a16:creationId xmlns:a16="http://schemas.microsoft.com/office/drawing/2014/main" id="{DA74E35C-17D2-C67B-4A58-0CAAB2C78418}"/>
              </a:ext>
            </a:extLst>
          </p:cNvPr>
          <p:cNvSpPr txBox="1"/>
          <p:nvPr/>
        </p:nvSpPr>
        <p:spPr>
          <a:xfrm>
            <a:off x="2126495" y="5401856"/>
            <a:ext cx="3872650" cy="651460"/>
          </a:xfrm>
          <a:prstGeom prst="rect">
            <a:avLst/>
          </a:prstGeom>
          <a:noFill/>
        </p:spPr>
        <p:txBody>
          <a:bodyPr wrap="square">
            <a:spAutoFit/>
          </a:bodyPr>
          <a:lstStyle/>
          <a:p>
            <a:pPr>
              <a:spcAft>
                <a:spcPts val="200"/>
              </a:spcAft>
              <a:buClr>
                <a:srgbClr val="000000"/>
              </a:buClr>
              <a:buFont typeface="Arial"/>
              <a:buNone/>
            </a:pPr>
            <a:r>
              <a:rPr lang="en-US" sz="1100" kern="0" dirty="0">
                <a:solidFill>
                  <a:srgbClr val="FFFFFF"/>
                </a:solidFill>
                <a:latin typeface="Times New Roman" panose="02020603050405020304" pitchFamily="18" charset="0"/>
                <a:cs typeface="Times New Roman" panose="02020603050405020304" pitchFamily="18" charset="0"/>
                <a:sym typeface="Arial"/>
              </a:rPr>
              <a:t>Name: Roja R</a:t>
            </a:r>
          </a:p>
          <a:p>
            <a:pPr>
              <a:spcAft>
                <a:spcPts val="200"/>
              </a:spcAft>
              <a:buClr>
                <a:srgbClr val="000000"/>
              </a:buClr>
              <a:buFont typeface="Arial"/>
              <a:buNone/>
            </a:pPr>
            <a:r>
              <a:rPr lang="en-US" sz="1100" kern="0" dirty="0">
                <a:solidFill>
                  <a:srgbClr val="FFFFFF"/>
                </a:solidFill>
                <a:latin typeface="Times New Roman" panose="02020603050405020304" pitchFamily="18" charset="0"/>
                <a:ea typeface="Arial"/>
                <a:cs typeface="Times New Roman" panose="02020603050405020304" pitchFamily="18" charset="0"/>
                <a:sym typeface="Arial"/>
              </a:rPr>
              <a:t>NM Id: au2021107016</a:t>
            </a:r>
          </a:p>
          <a:p>
            <a:pPr>
              <a:spcAft>
                <a:spcPts val="200"/>
              </a:spcAft>
              <a:buClr>
                <a:srgbClr val="000000"/>
              </a:buClr>
              <a:buFont typeface="Arial"/>
              <a:buNone/>
            </a:pPr>
            <a:r>
              <a:rPr lang="en-US" sz="1100" kern="0" dirty="0">
                <a:solidFill>
                  <a:srgbClr val="FFFFFF"/>
                </a:solidFill>
                <a:latin typeface="Times New Roman" panose="02020603050405020304" pitchFamily="18" charset="0"/>
                <a:cs typeface="Times New Roman" panose="02020603050405020304" pitchFamily="18" charset="0"/>
                <a:sym typeface="Arial"/>
              </a:rPr>
              <a:t>College Name: College Of Engineering Guindy- Chennai.</a:t>
            </a:r>
            <a:endParaRPr lang="en-US" sz="1100" kern="0" dirty="0">
              <a:solidFill>
                <a:srgbClr val="FFFFFF"/>
              </a:solidFill>
              <a:latin typeface="Times New Roman" panose="02020603050405020304" pitchFamily="18" charset="0"/>
              <a:ea typeface="Arial"/>
              <a:cs typeface="Times New Roman" panose="02020603050405020304" pitchFamily="18" charset="0"/>
              <a:sym typeface="Arial"/>
            </a:endParaRPr>
          </a:p>
        </p:txBody>
      </p:sp>
      <p:sp>
        <p:nvSpPr>
          <p:cNvPr id="2" name="Rectangle: Rounded Corners 1">
            <a:extLst>
              <a:ext uri="{FF2B5EF4-FFF2-40B4-BE49-F238E27FC236}">
                <a16:creationId xmlns:a16="http://schemas.microsoft.com/office/drawing/2014/main" id="{E5B3E6B4-E8E8-31FA-9A4E-A6B0E8ABD5CD}"/>
              </a:ext>
            </a:extLst>
          </p:cNvPr>
          <p:cNvSpPr/>
          <p:nvPr/>
        </p:nvSpPr>
        <p:spPr bwMode="auto">
          <a:xfrm>
            <a:off x="2208110" y="935421"/>
            <a:ext cx="7955280" cy="3962400"/>
          </a:xfrm>
          <a:prstGeom prst="roundRect">
            <a:avLst/>
          </a:prstGeom>
          <a:gradFill>
            <a:gsLst>
              <a:gs pos="0">
                <a:schemeClr val="tx2">
                  <a:lumMod val="20000"/>
                  <a:lumOff val="80000"/>
                  <a:alpha val="0"/>
                </a:schemeClr>
              </a:gs>
              <a:gs pos="100000">
                <a:schemeClr val="accent1">
                  <a:tint val="50000"/>
                  <a:shade val="100000"/>
                  <a:satMod val="350000"/>
                </a:schemeClr>
              </a:gs>
            </a:gsLst>
            <a:lin ang="16200000" scaled="0"/>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IN"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3965679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13793"/>
            <a:ext cx="6737131" cy="4445876"/>
          </a:xfrm>
        </p:spPr>
        <p:txBody>
          <a:bodyPr/>
          <a:lstStyle/>
          <a:p>
            <a:pPr marL="0" indent="0" algn="l">
              <a:buNone/>
            </a:pPr>
            <a:r>
              <a:rPr lang="en-IN" b="1" i="0" dirty="0">
                <a:effectLst/>
                <a:latin typeface="Times New Roman" panose="02020603050405020304" pitchFamily="18" charset="0"/>
                <a:cs typeface="Times New Roman" panose="02020603050405020304" pitchFamily="18" charset="0"/>
              </a:rPr>
              <a:t>Techniques and Tools for Raw Material Analysis</a:t>
            </a:r>
            <a:endParaRPr lang="en-IN" b="0" i="0"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Spectroscopy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Infrared spectroscopy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Near-infrared spectroscopy (NIRS)</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X-ray fluorescence (XRF) spectroscopy</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Chromatography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Gas chromatography (GC)</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Liquid chromatography (LC)</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High-performance liquid chromatography (HPLC)</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Mass Spectrometry</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DNA Sequencing</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Remote Sensing</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Data Analytics Software</a:t>
            </a: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30803296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943C-A3CB-D9C7-EEB8-15D1A1B5CA34}"/>
              </a:ext>
            </a:extLst>
          </p:cNvPr>
          <p:cNvSpPr>
            <a:spLocks noGrp="1"/>
          </p:cNvSpPr>
          <p:nvPr>
            <p:ph type="title"/>
          </p:nvPr>
        </p:nvSpPr>
        <p:spPr>
          <a:xfrm>
            <a:off x="885494" y="1302735"/>
            <a:ext cx="2950780" cy="677108"/>
          </a:xfrm>
        </p:spPr>
        <p:txBody>
          <a:bodyPr/>
          <a:lstStyle/>
          <a:p>
            <a:r>
              <a:rPr lang="en-US" sz="2000" dirty="0">
                <a:solidFill>
                  <a:schemeClr val="tx1"/>
                </a:solidFill>
                <a:latin typeface="Times New Roman" panose="02020603050405020304" pitchFamily="18" charset="0"/>
                <a:cs typeface="Times New Roman" panose="02020603050405020304" pitchFamily="18" charset="0"/>
              </a:rPr>
              <a:t>Future Scope</a:t>
            </a:r>
            <a:br>
              <a:rPr lang="en-US" sz="2400" dirty="0">
                <a:solidFill>
                  <a:schemeClr val="tx1"/>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E95AB5-7804-35A3-8791-2B9E05FEE08A}"/>
              </a:ext>
            </a:extLst>
          </p:cNvPr>
          <p:cNvSpPr>
            <a:spLocks noGrp="1"/>
          </p:cNvSpPr>
          <p:nvPr>
            <p:ph sz="quarter" idx="10"/>
          </p:nvPr>
        </p:nvSpPr>
        <p:spPr>
          <a:xfrm>
            <a:off x="914400" y="1860329"/>
            <a:ext cx="7073462" cy="4340773"/>
          </a:xfrm>
        </p:spPr>
        <p:txBody>
          <a:bodyPr/>
          <a:lstStyle/>
          <a:p>
            <a:pPr marL="280987" lvl="1" indent="0">
              <a:buNone/>
            </a:pPr>
            <a:r>
              <a:rPr lang="en-US" sz="1600" b="1" i="0" dirty="0">
                <a:effectLst/>
                <a:latin typeface="Times New Roman" panose="02020603050405020304" pitchFamily="18" charset="0"/>
                <a:cs typeface="Times New Roman" panose="02020603050405020304" pitchFamily="18" charset="0"/>
              </a:rPr>
              <a:t>Expansion of Data Sources:</a:t>
            </a:r>
            <a:endParaRPr lang="en-US" sz="1600" b="0" i="0" dirty="0">
              <a:effectLst/>
              <a:latin typeface="Times New Roman" panose="02020603050405020304" pitchFamily="18" charset="0"/>
              <a:cs typeface="Times New Roman" panose="02020603050405020304" pitchFamily="18" charset="0"/>
            </a:endParaRP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Integration of Satellite Imagery: Incorporating satellite imagery data for enhanced analysis of crop health and growth patterns.</a:t>
            </a: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Weather Data Integration: Utilizing weather data to predict environmental impacts on crop yield.</a:t>
            </a:r>
          </a:p>
          <a:p>
            <a:pPr marL="280987" lvl="1" indent="0">
              <a:buNone/>
            </a:pPr>
            <a:r>
              <a:rPr lang="en-US" sz="1600" b="1" i="0" dirty="0">
                <a:effectLst/>
                <a:latin typeface="Times New Roman" panose="02020603050405020304" pitchFamily="18" charset="0"/>
                <a:cs typeface="Times New Roman" panose="02020603050405020304" pitchFamily="18" charset="0"/>
              </a:rPr>
              <a:t>Incorporation of Advanced Technologies:</a:t>
            </a:r>
            <a:endParaRPr lang="en-US" sz="1600" b="0" i="0" dirty="0">
              <a:effectLst/>
              <a:latin typeface="Times New Roman" panose="02020603050405020304" pitchFamily="18" charset="0"/>
              <a:cs typeface="Times New Roman" panose="02020603050405020304" pitchFamily="18" charset="0"/>
            </a:endParaRP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Blockchain for Supply Chain Transparency: Implementing blockchain technology to track and trace agricultural products from farm to consumer, ensuring transparency and quality control.</a:t>
            </a: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Edge Computing for Real-time Analysis: Deploying edge computing devices for real-time analysis of agricultural data, enabling faster decision-making and response.</a:t>
            </a:r>
          </a:p>
          <a:p>
            <a:pPr marL="280987" lvl="1" indent="0">
              <a:buNone/>
            </a:pPr>
            <a:r>
              <a:rPr lang="en-US" sz="1600" b="1" i="0" dirty="0">
                <a:effectLst/>
                <a:latin typeface="Times New Roman" panose="02020603050405020304" pitchFamily="18" charset="0"/>
                <a:cs typeface="Times New Roman" panose="02020603050405020304" pitchFamily="18" charset="0"/>
              </a:rPr>
              <a:t>Collaboration with Research Institutions:</a:t>
            </a:r>
            <a:r>
              <a:rPr lang="en-US" sz="1600" b="0" i="0" dirty="0">
                <a:effectLst/>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Partnering with research institutions for continuous improvement and innovation in agricultural data analysis techniques.</a:t>
            </a:r>
          </a:p>
          <a:p>
            <a:pPr marL="280987" lvl="1" indent="0">
              <a:buNone/>
            </a:pPr>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1EDF8A-C4BF-23DF-8198-6E1E66BD0D62}"/>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2A3DA815-C5BC-E7A9-4E20-7A045EC4D6F5}"/>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a:t>
            </a:r>
            <a:r>
              <a:rPr kumimoji="0" lang="en-IN"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agricultural Raw Material Analysis</a:t>
            </a:r>
            <a:endParaRPr lang="en-IN" sz="1400" b="1" dirty="0">
              <a:solidFill>
                <a:schemeClr val="bg1"/>
              </a:solidFill>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915826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6373-6203-2936-C718-84EAA3E3CAD5}"/>
              </a:ext>
            </a:extLst>
          </p:cNvPr>
          <p:cNvSpPr>
            <a:spLocks noGrp="1"/>
          </p:cNvSpPr>
          <p:nvPr>
            <p:ph type="title"/>
          </p:nvPr>
        </p:nvSpPr>
        <p:spPr>
          <a:xfrm>
            <a:off x="885495" y="1418343"/>
            <a:ext cx="9288517" cy="307777"/>
          </a:xfrm>
        </p:spPr>
        <p:txBody>
          <a:bodyPr/>
          <a:lstStyle/>
          <a:p>
            <a:r>
              <a:rPr lang="en-US" sz="2000" b="0" dirty="0">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onclusion</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5FA531-2181-2F11-60AD-7F529D5C9B88}"/>
              </a:ext>
            </a:extLst>
          </p:cNvPr>
          <p:cNvSpPr>
            <a:spLocks noGrp="1"/>
          </p:cNvSpPr>
          <p:nvPr>
            <p:ph sz="quarter" idx="10"/>
          </p:nvPr>
        </p:nvSpPr>
        <p:spPr>
          <a:xfrm>
            <a:off x="1355835" y="2010657"/>
            <a:ext cx="6558455" cy="3429000"/>
          </a:xfrm>
        </p:spPr>
        <p:txBody>
          <a:bodyPr/>
          <a:lstStyle/>
          <a:p>
            <a:r>
              <a:rPr lang="en-US" sz="1600" b="0" i="0" dirty="0">
                <a:effectLst/>
                <a:latin typeface="Times New Roman" panose="02020603050405020304" pitchFamily="18" charset="0"/>
                <a:cs typeface="Times New Roman" panose="02020603050405020304" pitchFamily="18" charset="0"/>
              </a:rPr>
              <a:t>In conclusion, agricultural raw material analysis holds immense potential for revolutionizing modern farming practices. By harnessing the power of data-driven approaches, farmers can optimize their resource allocation, improve crop yield, and ensure sustainable agricultural practices. </a:t>
            </a:r>
          </a:p>
          <a:p>
            <a:r>
              <a:rPr lang="en-US" sz="1600" b="0" i="0" dirty="0">
                <a:effectLst/>
                <a:latin typeface="Times New Roman" panose="02020603050405020304" pitchFamily="18" charset="0"/>
                <a:cs typeface="Times New Roman" panose="02020603050405020304" pitchFamily="18" charset="0"/>
              </a:rPr>
              <a:t>The proposed system offers a systematic solution for addressing the challenges faced in traditional farming methods and paves the way for a more efficient and productive agricultural sector.</a:t>
            </a:r>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6B4417-7DF6-814F-B1C5-C379EFCCB40F}"/>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F6B5C5A5-8C7B-9AEB-908C-7C13EDA65A8E}"/>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a:t>
            </a:r>
            <a:r>
              <a:rPr kumimoji="0" lang="en-IN"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agricultural Raw Material Analysis</a:t>
            </a:r>
            <a:endParaRPr lang="en-IN" sz="1400" b="1" dirty="0">
              <a:solidFill>
                <a:schemeClr val="bg1"/>
              </a:solidFill>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910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FD55-3365-8188-20F7-93B3A9205643}"/>
              </a:ext>
            </a:extLst>
          </p:cNvPr>
          <p:cNvSpPr>
            <a:spLocks noGrp="1"/>
          </p:cNvSpPr>
          <p:nvPr>
            <p:ph type="title"/>
          </p:nvPr>
        </p:nvSpPr>
        <p:spPr>
          <a:xfrm>
            <a:off x="927539" y="1271204"/>
            <a:ext cx="10826496" cy="369332"/>
          </a:xfrm>
        </p:spPr>
        <p:txBody>
          <a:bodyPr/>
          <a:lstStyle/>
          <a:p>
            <a:r>
              <a:rPr lang="en-US" sz="2000" dirty="0"/>
              <a:t>References</a:t>
            </a:r>
            <a:r>
              <a:rPr lang="en-US" dirty="0"/>
              <a:t> </a:t>
            </a:r>
            <a:endParaRPr lang="en-IN" dirty="0"/>
          </a:p>
        </p:txBody>
      </p:sp>
      <p:sp>
        <p:nvSpPr>
          <p:cNvPr id="3" name="Content Placeholder 2">
            <a:extLst>
              <a:ext uri="{FF2B5EF4-FFF2-40B4-BE49-F238E27FC236}">
                <a16:creationId xmlns:a16="http://schemas.microsoft.com/office/drawing/2014/main" id="{94F3E710-14D6-8FD9-328A-B8DA8AF1D9F8}"/>
              </a:ext>
            </a:extLst>
          </p:cNvPr>
          <p:cNvSpPr>
            <a:spLocks noGrp="1"/>
          </p:cNvSpPr>
          <p:nvPr>
            <p:ph sz="quarter" idx="10"/>
          </p:nvPr>
        </p:nvSpPr>
        <p:spPr/>
        <p:txBody>
          <a:bodyPr/>
          <a:lstStyle/>
          <a:p>
            <a:r>
              <a:rPr lang="en-IN" sz="1600" dirty="0">
                <a:hlinkClick r:id="rId2"/>
              </a:rPr>
              <a:t>https://www.sciencedirect.com/science/article/abs/pii/S0301421513012731</a:t>
            </a:r>
            <a:endParaRPr lang="en-IN" sz="1600" dirty="0"/>
          </a:p>
          <a:p>
            <a:r>
              <a:rPr lang="en-IN" sz="1600" dirty="0">
                <a:hlinkClick r:id="rId3"/>
              </a:rPr>
              <a:t>https://www.elibrary.imf.org/display/book/9781451943061/ch004.xml</a:t>
            </a:r>
            <a:endParaRPr lang="en-IN" sz="1600" dirty="0"/>
          </a:p>
          <a:p>
            <a:r>
              <a:rPr lang="en-IN" sz="1600" dirty="0">
                <a:hlinkClick r:id="rId4"/>
              </a:rPr>
              <a:t>https://iopscience.iop.org/article/10.1088/1755-1315/949/1/012025/pdf</a:t>
            </a:r>
            <a:r>
              <a:rPr lang="en-IN" sz="1600" dirty="0"/>
              <a:t>.</a:t>
            </a:r>
            <a:br>
              <a:rPr lang="en-IN" sz="1600" dirty="0"/>
            </a:br>
            <a:endParaRPr lang="en-IN" sz="1600" dirty="0"/>
          </a:p>
        </p:txBody>
      </p:sp>
      <p:pic>
        <p:nvPicPr>
          <p:cNvPr id="4" name="Picture 3">
            <a:extLst>
              <a:ext uri="{FF2B5EF4-FFF2-40B4-BE49-F238E27FC236}">
                <a16:creationId xmlns:a16="http://schemas.microsoft.com/office/drawing/2014/main" id="{E4A68142-C6A8-E509-431A-5C8045EDB145}"/>
              </a:ext>
            </a:extLst>
          </p:cNvPr>
          <p:cNvPicPr>
            <a:picLocks noChangeAspect="1"/>
          </p:cNvPicPr>
          <p:nvPr/>
        </p:nvPicPr>
        <p:blipFill>
          <a:blip r:embed="rId5"/>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470ACE5F-6B35-77F4-8E8A-1AAD70DD4F38}"/>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104769518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B2D4F-AC0F-0DAE-FCCC-4D70A0E2BF80}"/>
              </a:ext>
            </a:extLst>
          </p:cNvPr>
          <p:cNvSpPr txBox="1"/>
          <p:nvPr/>
        </p:nvSpPr>
        <p:spPr>
          <a:xfrm>
            <a:off x="4855778" y="3076903"/>
            <a:ext cx="2638097" cy="704193"/>
          </a:xfrm>
          <a:prstGeom prst="rect">
            <a:avLst/>
          </a:prstGeom>
          <a:noFill/>
          <a:effectLst/>
        </p:spPr>
        <p:txBody>
          <a:bodyPr wrap="none" lIns="0" tIns="0" rIns="0" bIns="0" rtlCol="0">
            <a:noAutofit/>
          </a:bodyPr>
          <a:lstStyle/>
          <a:p>
            <a:pPr algn="l" eaLnBrk="0" hangingPunct="0">
              <a:lnSpc>
                <a:spcPts val="1800"/>
              </a:lnSpc>
            </a:pPr>
            <a:r>
              <a:rPr lang="en-US" sz="3600" b="1" dirty="0">
                <a:latin typeface="Times New Roman" panose="02020603050405020304" pitchFamily="18" charset="0"/>
                <a:cs typeface="Times New Roman" panose="02020603050405020304" pitchFamily="18" charset="0"/>
              </a:rPr>
              <a:t>Thank you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76316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1597572" y="3187849"/>
            <a:ext cx="9639367" cy="646331"/>
          </a:xfrm>
          <a:prstGeom prst="rect">
            <a:avLst/>
          </a:prstGeom>
          <a:noFill/>
        </p:spPr>
        <p:txBody>
          <a:bodyPr wrap="square" rtlCol="0">
            <a:spAutoFit/>
          </a:bodyPr>
          <a:lstStyle/>
          <a:p>
            <a:pPr algn="ctr"/>
            <a:r>
              <a:rPr lang="en-US" sz="2000" b="1" dirty="0">
                <a:solidFill>
                  <a:schemeClr val="tx1"/>
                </a:solidFill>
              </a:rPr>
              <a:t>Disclaimer</a:t>
            </a:r>
          </a:p>
          <a:p>
            <a:pPr algn="ctr"/>
            <a:r>
              <a:rPr lang="en-US" sz="1600"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178482509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1660633" y="2136338"/>
            <a:ext cx="9639367"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Aims, Objective &amp; Proposed System/Solution </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Introduction to Agricultural Raw Material Analysis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Importance of Data Analysis in Agriculture</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Techniques and Tools for Raw Material Analysis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Model Development &amp; Algorithm</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Case Studies and Applications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Future Scope</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Video of the Project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Reference</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7C19F42-9F3C-7DA3-8244-9525F8932E59}"/>
              </a:ext>
            </a:extLst>
          </p:cNvPr>
          <p:cNvSpPr txBox="1"/>
          <p:nvPr/>
        </p:nvSpPr>
        <p:spPr>
          <a:xfrm>
            <a:off x="914400" y="1631730"/>
            <a:ext cx="1660635" cy="388883"/>
          </a:xfrm>
          <a:prstGeom prst="rect">
            <a:avLst/>
          </a:prstGeom>
          <a:noFill/>
          <a:effectLst/>
        </p:spPr>
        <p:txBody>
          <a:bodyPr wrap="none" lIns="0" tIns="0" rIns="0" bIns="0" rtlCol="0">
            <a:noAutofit/>
          </a:bodyPr>
          <a:lstStyle/>
          <a:p>
            <a:pPr algn="l" eaLnBrk="0" hangingPunct="0">
              <a:lnSpc>
                <a:spcPts val="1800"/>
              </a:lnSpc>
            </a:pPr>
            <a:r>
              <a:rPr lang="en-US" b="1" dirty="0">
                <a:latin typeface="Times New Roman" panose="02020603050405020304" pitchFamily="18" charset="0"/>
                <a:cs typeface="Times New Roman" panose="02020603050405020304" pitchFamily="18" charset="0"/>
              </a:rPr>
              <a:t>Course </a:t>
            </a:r>
            <a:r>
              <a:rPr lang="en-US" sz="2000" b="1" dirty="0">
                <a:latin typeface="Times New Roman" panose="02020603050405020304" pitchFamily="18" charset="0"/>
                <a:cs typeface="Times New Roman" panose="02020603050405020304" pitchFamily="18" charset="0"/>
              </a:rPr>
              <a:t>Outline</a:t>
            </a:r>
            <a:endParaRPr lang="en-IN" sz="2000" b="1" dirty="0">
              <a:latin typeface="Times New Roman" panose="02020603050405020304" pitchFamily="18" charset="0"/>
              <a:cs typeface="Times New Roman" panose="02020603050405020304" pitchFamily="18" charset="0"/>
            </a:endParaRPr>
          </a:p>
        </p:txBody>
      </p:sp>
      <p:pic>
        <p:nvPicPr>
          <p:cNvPr id="7" name="Picture 6" descr="A collage of different farm animals&#10;&#10;Description automatically generated">
            <a:extLst>
              <a:ext uri="{FF2B5EF4-FFF2-40B4-BE49-F238E27FC236}">
                <a16:creationId xmlns:a16="http://schemas.microsoft.com/office/drawing/2014/main" id="{C3ECE596-1FF6-8579-3CEA-EC85A8EAF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566" y="1977908"/>
            <a:ext cx="4472674" cy="3337034"/>
          </a:xfrm>
          <a:prstGeom prst="rect">
            <a:avLst/>
          </a:prstGeom>
        </p:spPr>
      </p:pic>
    </p:spTree>
    <p:extLst>
      <p:ext uri="{BB962C8B-B14F-4D97-AF65-F5344CB8AC3E}">
        <p14:creationId xmlns:p14="http://schemas.microsoft.com/office/powerpoint/2010/main" val="400759565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09297" y="2136815"/>
            <a:ext cx="6040120" cy="2308324"/>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In this presentation, we explore the significance of agricultural raw material analysis in modern farming practices. By leveraging data-driven approaches, farmers can enhance their decision-making processes and improve crop yield. </a:t>
            </a:r>
          </a:p>
          <a:p>
            <a:pPr marL="742950" lvl="1"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We delve into the challenges faced in traditional farming methods and propose a systematic solution utilizing advanced data analysis techniques.</a:t>
            </a:r>
          </a:p>
        </p:txBody>
      </p:sp>
      <p:sp>
        <p:nvSpPr>
          <p:cNvPr id="2" name="TextBox 1">
            <a:extLst>
              <a:ext uri="{FF2B5EF4-FFF2-40B4-BE49-F238E27FC236}">
                <a16:creationId xmlns:a16="http://schemas.microsoft.com/office/drawing/2014/main" id="{03392B06-5DD3-044E-2A4E-B37BF4024C98}"/>
              </a:ext>
            </a:extLst>
          </p:cNvPr>
          <p:cNvSpPr txBox="1"/>
          <p:nvPr/>
        </p:nvSpPr>
        <p:spPr>
          <a:xfrm>
            <a:off x="914400" y="1524055"/>
            <a:ext cx="914400" cy="325821"/>
          </a:xfrm>
          <a:prstGeom prst="rect">
            <a:avLst/>
          </a:prstGeom>
          <a:noFill/>
          <a:effectLst/>
        </p:spPr>
        <p:txBody>
          <a:bodyPr wrap="none" lIns="0" tIns="0" rIns="0" bIns="0" rtlCol="0">
            <a:noAutofit/>
          </a:bodyPr>
          <a:lstStyle/>
          <a:p>
            <a:pPr algn="l" eaLnBrk="0" hangingPunct="0">
              <a:lnSpc>
                <a:spcPts val="1800"/>
              </a:lnSpc>
            </a:pPr>
            <a:r>
              <a:rPr lang="en-IN" sz="2000" b="1" dirty="0">
                <a:latin typeface="Times New Roman" panose="02020603050405020304" pitchFamily="18" charset="0"/>
                <a:cs typeface="Times New Roman" panose="02020603050405020304" pitchFamily="18" charset="0"/>
              </a:rPr>
              <a:t>Abstract</a:t>
            </a:r>
          </a:p>
        </p:txBody>
      </p:sp>
      <p:grpSp>
        <p:nvGrpSpPr>
          <p:cNvPr id="8" name="Group 7">
            <a:extLst>
              <a:ext uri="{FF2B5EF4-FFF2-40B4-BE49-F238E27FC236}">
                <a16:creationId xmlns:a16="http://schemas.microsoft.com/office/drawing/2014/main" id="{BBFEDFE6-AA44-E7D5-6FE9-93D0AFA93082}"/>
              </a:ext>
            </a:extLst>
          </p:cNvPr>
          <p:cNvGrpSpPr/>
          <p:nvPr/>
        </p:nvGrpSpPr>
        <p:grpSpPr>
          <a:xfrm>
            <a:off x="7711248" y="1686965"/>
            <a:ext cx="3986766" cy="3986766"/>
            <a:chOff x="5001834" y="864388"/>
            <a:chExt cx="3986766" cy="3986766"/>
          </a:xfrm>
        </p:grpSpPr>
        <p:pic>
          <p:nvPicPr>
            <p:cNvPr id="10" name="Picture 9" descr="A screenshot of a device&#10;&#10;Description automatically generated">
              <a:extLst>
                <a:ext uri="{FF2B5EF4-FFF2-40B4-BE49-F238E27FC236}">
                  <a16:creationId xmlns:a16="http://schemas.microsoft.com/office/drawing/2014/main" id="{53D5B672-DE4A-45B2-066C-3903F24A7562}"/>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11" name="Picture 10" descr="Businessman fist on chin">
              <a:extLst>
                <a:ext uri="{FF2B5EF4-FFF2-40B4-BE49-F238E27FC236}">
                  <a16:creationId xmlns:a16="http://schemas.microsoft.com/office/drawing/2014/main" id="{95006FF0-C20E-9DA6-EFF7-EE6D38B82958}"/>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316089652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19806" y="2115794"/>
            <a:ext cx="10686394"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Traditional farming practices often lack the utilization of data-driven decision-making processes, resulting in inefficient resource allocation and suboptimal crop yield. Farmers face challenges in accurately analyzing agricultural raw materials, leading to poor resource management and reduced profitability.</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0F0A9B4-1883-C755-2B30-2BB47549F59E}"/>
              </a:ext>
            </a:extLst>
          </p:cNvPr>
          <p:cNvSpPr txBox="1"/>
          <p:nvPr/>
        </p:nvSpPr>
        <p:spPr>
          <a:xfrm>
            <a:off x="914400" y="1439918"/>
            <a:ext cx="3762703" cy="465083"/>
          </a:xfrm>
          <a:prstGeom prst="rect">
            <a:avLst/>
          </a:prstGeom>
          <a:noFill/>
          <a:effectLst/>
        </p:spPr>
        <p:txBody>
          <a:bodyPr wrap="square" lIns="0" tIns="0" rIns="0" bIns="0" rtlCol="0">
            <a:noAutofit/>
          </a:bodyPr>
          <a:lstStyle/>
          <a:p>
            <a:pPr>
              <a:buSzPts val="2800"/>
            </a:pPr>
            <a:r>
              <a:rPr lang="en-US" sz="2000" b="1" dirty="0">
                <a:latin typeface="Times New Roman" panose="02020603050405020304" pitchFamily="18" charset="0"/>
                <a:cs typeface="Times New Roman" panose="02020603050405020304" pitchFamily="18" charset="0"/>
              </a:rPr>
              <a:t>Problem Statement</a:t>
            </a:r>
          </a:p>
        </p:txBody>
      </p:sp>
      <p:pic>
        <p:nvPicPr>
          <p:cNvPr id="3" name="Picture 2" descr="A person in a field of wheat&#10;&#10;Description automatically generated">
            <a:extLst>
              <a:ext uri="{FF2B5EF4-FFF2-40B4-BE49-F238E27FC236}">
                <a16:creationId xmlns:a16="http://schemas.microsoft.com/office/drawing/2014/main" id="{84EFFD9F-8DCF-CD11-1841-B4D6DFBA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610" y="3375723"/>
            <a:ext cx="4677103" cy="2936892"/>
          </a:xfrm>
          <a:prstGeom prst="rect">
            <a:avLst/>
          </a:prstGeom>
        </p:spPr>
      </p:pic>
      <p:pic>
        <p:nvPicPr>
          <p:cNvPr id="8" name="Picture 7" descr="A field with rows of plants&#10;&#10;Description automatically generated">
            <a:extLst>
              <a:ext uri="{FF2B5EF4-FFF2-40B4-BE49-F238E27FC236}">
                <a16:creationId xmlns:a16="http://schemas.microsoft.com/office/drawing/2014/main" id="{8F84B03A-8289-63EF-1417-D65D1366C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274" y="3428999"/>
            <a:ext cx="4361793" cy="2907862"/>
          </a:xfrm>
          <a:prstGeom prst="rect">
            <a:avLst/>
          </a:prstGeom>
        </p:spPr>
      </p:pic>
    </p:spTree>
    <p:extLst>
      <p:ext uri="{BB962C8B-B14F-4D97-AF65-F5344CB8AC3E}">
        <p14:creationId xmlns:p14="http://schemas.microsoft.com/office/powerpoint/2010/main" val="158503141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47133" y="1819165"/>
            <a:ext cx="7004095" cy="4678204"/>
          </a:xfrm>
          <a:prstGeom prst="rect">
            <a:avLst/>
          </a:prstGeom>
          <a:noFill/>
        </p:spPr>
        <p:txBody>
          <a:bodyPr wrap="square" rtlCol="0">
            <a:spAutoFit/>
          </a:bodyPr>
          <a:lstStyle/>
          <a:p>
            <a:pPr algn="l"/>
            <a:r>
              <a:rPr lang="en-US" b="1" i="0" dirty="0">
                <a:effectLst/>
                <a:latin typeface="Times New Roman" panose="02020603050405020304" pitchFamily="18" charset="0"/>
                <a:cs typeface="Times New Roman" panose="02020603050405020304" pitchFamily="18" charset="0"/>
              </a:rPr>
              <a:t>Aim:</a:t>
            </a:r>
            <a:r>
              <a:rPr lang="en-US" b="0" i="0" dirty="0">
                <a:effectLst/>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aim of this project is to develop a data-driven system for analyzing agricultural raw materials, providing actionable insights for farmers to optimize their farming practices.</a:t>
            </a:r>
            <a:br>
              <a:rPr lang="en-US" sz="1600" b="0" i="0" dirty="0">
                <a:effectLst/>
                <a:latin typeface="Times New Roman" panose="02020603050405020304" pitchFamily="18" charset="0"/>
                <a:cs typeface="Times New Roman" panose="02020603050405020304" pitchFamily="18" charset="0"/>
              </a:rPr>
            </a:br>
            <a:endParaRPr lang="en-US" sz="16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Objectives:</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Collecting and organizing raw material data from farms.</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Implementing analytical techniques for data interpretation and pattern recognition.</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Developing a user-friendly interface for farmers to access and utilize insights.</a:t>
            </a:r>
            <a:br>
              <a:rPr lang="en-US" sz="1600"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Proposed System/Solution:</a:t>
            </a:r>
          </a:p>
          <a:p>
            <a:pPr algn="l"/>
            <a:endParaRPr lang="en-US"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Integration of IoT sensors for real-time data collection.</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Utilization of machine learning algorithms for predictive analysis.</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Development of a web-based platform for easy access and interpretation of insights.</a:t>
            </a:r>
          </a:p>
        </p:txBody>
      </p:sp>
      <p:sp>
        <p:nvSpPr>
          <p:cNvPr id="2" name="TextBox 1">
            <a:extLst>
              <a:ext uri="{FF2B5EF4-FFF2-40B4-BE49-F238E27FC236}">
                <a16:creationId xmlns:a16="http://schemas.microsoft.com/office/drawing/2014/main" id="{7CEFE4E4-2956-BA32-BCE6-8CC0B47BD2DB}"/>
              </a:ext>
            </a:extLst>
          </p:cNvPr>
          <p:cNvSpPr txBox="1"/>
          <p:nvPr/>
        </p:nvSpPr>
        <p:spPr>
          <a:xfrm>
            <a:off x="914400" y="1345324"/>
            <a:ext cx="4939862" cy="346842"/>
          </a:xfrm>
          <a:prstGeom prst="rect">
            <a:avLst/>
          </a:prstGeom>
          <a:noFill/>
          <a:effectLst/>
        </p:spPr>
        <p:txBody>
          <a:bodyPr wrap="square" lIns="0" tIns="0" rIns="0" bIns="0" rtlCol="0">
            <a:noAutofit/>
          </a:bodyPr>
          <a:lstStyle/>
          <a:p>
            <a:pPr eaLnBrk="0" hangingPunct="0">
              <a:lnSpc>
                <a:spcPts val="1800"/>
              </a:lnSpc>
            </a:pPr>
            <a:r>
              <a:rPr lang="en-US" sz="2000" b="1" dirty="0">
                <a:latin typeface="Times New Roman" panose="02020603050405020304" pitchFamily="18" charset="0"/>
                <a:cs typeface="Times New Roman" panose="02020603050405020304" pitchFamily="18" charset="0"/>
              </a:rPr>
              <a:t>Aim and Objective</a:t>
            </a:r>
          </a:p>
          <a:p>
            <a:pPr algn="l" eaLnBrk="0" hangingPunct="0">
              <a:lnSpc>
                <a:spcPts val="1800"/>
              </a:lnSpc>
            </a:pPr>
            <a:endParaRPr lang="en-IN" sz="2000" b="1" dirty="0">
              <a:latin typeface="Times New Roman" panose="02020603050405020304" pitchFamily="18" charset="0"/>
              <a:cs typeface="Times New Roman" panose="02020603050405020304" pitchFamily="18" charset="0"/>
            </a:endParaRPr>
          </a:p>
        </p:txBody>
      </p:sp>
      <p:pic>
        <p:nvPicPr>
          <p:cNvPr id="4" name="Picture 3" descr="A group of bowls of different types of grains&#10;&#10;Description automatically generated">
            <a:extLst>
              <a:ext uri="{FF2B5EF4-FFF2-40B4-BE49-F238E27FC236}">
                <a16:creationId xmlns:a16="http://schemas.microsoft.com/office/drawing/2014/main" id="{7EA65EE7-4D59-4E8F-C9B9-D12D4B02F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73" y="2639041"/>
            <a:ext cx="3823033" cy="2548689"/>
          </a:xfrm>
          <a:prstGeom prst="rect">
            <a:avLst/>
          </a:prstGeom>
        </p:spPr>
      </p:pic>
    </p:spTree>
    <p:extLst>
      <p:ext uri="{BB962C8B-B14F-4D97-AF65-F5344CB8AC3E}">
        <p14:creationId xmlns:p14="http://schemas.microsoft.com/office/powerpoint/2010/main" val="111670146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55833"/>
            <a:ext cx="7336221" cy="4603531"/>
          </a:xfrm>
        </p:spPr>
        <p:txBody>
          <a:bodyPr/>
          <a:lstStyle/>
          <a:p>
            <a:pPr marL="0" indent="0" algn="l">
              <a:buNone/>
            </a:pPr>
            <a:b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Introduction to Agricultural Raw Material Analysis</a:t>
            </a:r>
            <a:endParaRPr lang="en-US" b="0" i="0" dirty="0">
              <a:effectLst/>
              <a:latin typeface="Times New Roman" panose="02020603050405020304" pitchFamily="18" charset="0"/>
              <a:cs typeface="Times New Roman" panose="02020603050405020304" pitchFamily="18" charset="0"/>
            </a:endParaRPr>
          </a:p>
          <a:p>
            <a:pPr marL="283464" lvl="1" indent="0">
              <a:buNone/>
            </a:pPr>
            <a:endParaRPr lang="en-US" sz="16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 the realm of agriculture, understanding the composition and quality of raw materials is paramount. Agricultural raw material analysis serves as the cornerstone for optimizing farming practices and ensuring sustainable agricultural production.</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By analyzing raw materials, farmers gain insights crucial for informed decision-making regarding crop management, resource allocation, and marketing strategies. However, traditional farming methods often rely on subjective observations, presenting challenges such as inefficiencies and suboptimal results. </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Through data-driven approaches and advanced analytical techniques, the objective is to empower farmers with actionable insights to enhance crop productivity and achieve sustainable agricultural development.</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pic>
        <p:nvPicPr>
          <p:cNvPr id="4" name="Picture 3" descr="A diagram of a smart farm&#10;&#10;Description automatically generated">
            <a:extLst>
              <a:ext uri="{FF2B5EF4-FFF2-40B4-BE49-F238E27FC236}">
                <a16:creationId xmlns:a16="http://schemas.microsoft.com/office/drawing/2014/main" id="{6D112593-2018-DC87-471B-E07F33833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621" y="1814371"/>
            <a:ext cx="3355513" cy="3229257"/>
          </a:xfrm>
          <a:prstGeom prst="rect">
            <a:avLst/>
          </a:prstGeom>
        </p:spPr>
      </p:pic>
    </p:spTree>
    <p:extLst>
      <p:ext uri="{BB962C8B-B14F-4D97-AF65-F5344CB8AC3E}">
        <p14:creationId xmlns:p14="http://schemas.microsoft.com/office/powerpoint/2010/main" val="68165997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16420"/>
            <a:ext cx="10591800" cy="4225159"/>
          </a:xfrm>
        </p:spPr>
        <p:txBody>
          <a:bodyPr/>
          <a:lstStyle/>
          <a:p>
            <a:pPr marL="0" indent="0" algn="l">
              <a:buNone/>
            </a:pPr>
            <a:br>
              <a:rPr lang="en-US" b="1" i="0" dirty="0">
                <a:effectLst/>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Importance of Data Analysis in Agriculture</a:t>
            </a:r>
          </a:p>
          <a:p>
            <a:pPr marL="0" indent="0" algn="l">
              <a:buNone/>
            </a:pPr>
            <a:endParaRPr lang="en-US" b="0" i="0"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Enhances Decision-Making: Data analysis provides farmers with valuable insights into crop performance, soil health, and environmental factors, enabling informed decision-making for improved agricultural practices.</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Precision Agriculture: Data-driven analysis allows for precise and targeted application of resources such as water, fertilizers, and pesticides, optimizing yields while minimizing environmental impact.</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Predictive Modeling: By analyzing historical data and current trends, farmers can develop predictive models for weather patterns, crop diseases, and pest infestations, enabling proactive management strategies.</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Quality Assurance: Analyzing data on crop quality, nutrient levels, and contaminants ensures compliance with food safety standards and enhances the marketability of agricultural products.</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133318486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429407"/>
            <a:ext cx="6411310" cy="4393324"/>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Model Development Process:</a:t>
            </a:r>
            <a:endParaRPr lang="en-US"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Data Preprocessing: Cleaning and organizing raw material data.</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Feature Engineering: Extracting relevant features for analysis.</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Model Selection: Choosing appropriate machine learning algorithms.</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Training and Evaluation: Training the model on historical data and evaluating its performance.</a:t>
            </a:r>
          </a:p>
          <a:p>
            <a:pPr marL="0" indent="0">
              <a:buNone/>
            </a:pPr>
            <a:r>
              <a:rPr lang="en-US" b="1" i="0" dirty="0">
                <a:effectLst/>
                <a:latin typeface="Times New Roman" panose="02020603050405020304" pitchFamily="18" charset="0"/>
                <a:cs typeface="Times New Roman" panose="02020603050405020304" pitchFamily="18" charset="0"/>
              </a:rPr>
              <a:t>Algorithm:</a:t>
            </a:r>
            <a:endParaRPr lang="en-US"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Example: Random Forest for Crop Yield Prediction</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Random Forest is a versatile machine learning algorithm that can handle complex datasets and provide accurate predictions for crop yield based on various input parameters.</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pic>
        <p:nvPicPr>
          <p:cNvPr id="4" name="Picture 3" descr="A diagram of a plant&#10;&#10;Description automatically generated">
            <a:extLst>
              <a:ext uri="{FF2B5EF4-FFF2-40B4-BE49-F238E27FC236}">
                <a16:creationId xmlns:a16="http://schemas.microsoft.com/office/drawing/2014/main" id="{E98C24B1-29C6-9D25-E9E9-E1C0BF24F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201" y="1736836"/>
            <a:ext cx="4417882" cy="3429000"/>
          </a:xfrm>
          <a:prstGeom prst="rect">
            <a:avLst/>
          </a:prstGeom>
        </p:spPr>
      </p:pic>
    </p:spTree>
    <p:extLst>
      <p:ext uri="{BB962C8B-B14F-4D97-AF65-F5344CB8AC3E}">
        <p14:creationId xmlns:p14="http://schemas.microsoft.com/office/powerpoint/2010/main" val="535581972"/>
      </p:ext>
    </p:extLst>
  </p:cSld>
  <p:clrMapOvr>
    <a:masterClrMapping/>
  </p:clrMapOvr>
  <p:transition spd="med">
    <p:fade/>
  </p:transition>
</p:sld>
</file>

<file path=ppt/theme/theme1.xml><?xml version="1.0" encoding="utf-8"?>
<a:theme xmlns:a="http://schemas.openxmlformats.org/drawingml/2006/main" name="red-dev21">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1_red-dev21">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3.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581296-uc-2020-ppt-template-tech.pptx" id="{60DBDB5A-9FE0-7348-B5AE-B9F3F373D66C}" vid="{3B792339-1ED8-6040-91B4-B9B5FA32AA9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cca2253-b4b3-493a-b13d-4e35805225a7" xsi:nil="true"/>
    <lcf76f155ced4ddcb4097134ff3c332f xmlns="2f451dda-87f0-44fe-8155-a7a8ce8ced4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049FB6FED00E4DA16BDBD19956ADB8" ma:contentTypeVersion="15" ma:contentTypeDescription="Create a new document." ma:contentTypeScope="" ma:versionID="01c26e3f42dd5c93fbfccd0637d15603">
  <xsd:schema xmlns:xsd="http://www.w3.org/2001/XMLSchema" xmlns:xs="http://www.w3.org/2001/XMLSchema" xmlns:p="http://schemas.microsoft.com/office/2006/metadata/properties" xmlns:ns2="2f451dda-87f0-44fe-8155-a7a8ce8ced40" xmlns:ns3="2cca2253-b4b3-493a-b13d-4e35805225a7" targetNamespace="http://schemas.microsoft.com/office/2006/metadata/properties" ma:root="true" ma:fieldsID="fcd547f3e28915eadc5803f304d98045" ns2:_="" ns3:_="">
    <xsd:import namespace="2f451dda-87f0-44fe-8155-a7a8ce8ced40"/>
    <xsd:import namespace="2cca2253-b4b3-493a-b13d-4e35805225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451dda-87f0-44fe-8155-a7a8ce8ced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373b550-10be-49fa-a249-6a5a55e59eb5"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ca2253-b4b3-493a-b13d-4e35805225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description="" ma:hidden="true" ma:list="{0630da1b-4bb2-4460-a9df-c67296fe0d16}" ma:internalName="TaxCatchAll" ma:showField="CatchAllData" ma:web="2cca2253-b4b3-493a-b13d-4e35805225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1798-F634-4D3C-8A79-04D1ECF0304E}">
  <ds:schemaRefs>
    <ds:schemaRef ds:uri="http://schemas.microsoft.com/sharepoint/v3/contenttype/forms"/>
  </ds:schemaRefs>
</ds:datastoreItem>
</file>

<file path=customXml/itemProps2.xml><?xml version="1.0" encoding="utf-8"?>
<ds:datastoreItem xmlns:ds="http://schemas.openxmlformats.org/officeDocument/2006/customXml" ds:itemID="{0568BBF8-E466-47F2-8313-221FBDB23171}">
  <ds:schemaRefs>
    <ds:schemaRef ds:uri="http://purl.org/dc/elements/1.1/"/>
    <ds:schemaRef ds:uri="2cca2253-b4b3-493a-b13d-4e35805225a7"/>
    <ds:schemaRef ds:uri="http://schemas.microsoft.com/office/2006/documentManagement/types"/>
    <ds:schemaRef ds:uri="http://schemas.openxmlformats.org/package/2006/metadata/core-properties"/>
    <ds:schemaRef ds:uri="http://www.w3.org/XML/1998/namespace"/>
    <ds:schemaRef ds:uri="http://purl.org/dc/dcmitype/"/>
    <ds:schemaRef ds:uri="http://schemas.microsoft.com/office/2006/metadata/properties"/>
    <ds:schemaRef ds:uri="http://schemas.microsoft.com/office/infopath/2007/PartnerControls"/>
    <ds:schemaRef ds:uri="2f451dda-87f0-44fe-8155-a7a8ce8ced40"/>
    <ds:schemaRef ds:uri="http://purl.org/dc/terms/"/>
  </ds:schemaRefs>
</ds:datastoreItem>
</file>

<file path=customXml/itemProps3.xml><?xml version="1.0" encoding="utf-8"?>
<ds:datastoreItem xmlns:ds="http://schemas.openxmlformats.org/officeDocument/2006/customXml" ds:itemID="{CEA47FB8-FB2F-4ABD-969F-906235188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451dda-87f0-44fe-8155-a7a8ce8ced40"/>
    <ds:schemaRef ds:uri="2cca2253-b4b3-493a-b13d-4e35805225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8419</TotalTime>
  <Words>963</Words>
  <Application>Microsoft Office PowerPoint</Application>
  <PresentationFormat>Widescreen</PresentationFormat>
  <Paragraphs>100</Paragraphs>
  <Slides>14</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Arial</vt:lpstr>
      <vt:lpstr>AvenirNext LT Pro Medium</vt:lpstr>
      <vt:lpstr>Calibri</vt:lpstr>
      <vt:lpstr>Lucida Grande</vt:lpstr>
      <vt:lpstr>Times New Roman</vt:lpstr>
      <vt:lpstr>red-dev21</vt:lpstr>
      <vt:lpstr>1_red-dev21</vt:lpstr>
      <vt:lpstr>1_Esri_Corporate_Template-Dark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Theodore</dc:creator>
  <cp:lastModifiedBy>Parthasarathi U</cp:lastModifiedBy>
  <cp:revision>153</cp:revision>
  <dcterms:created xsi:type="dcterms:W3CDTF">2021-03-06T18:00:00Z</dcterms:created>
  <dcterms:modified xsi:type="dcterms:W3CDTF">2024-04-12T11:12:21Z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0x01010053049FB6FED00E4DA16BDBD19956ADB8</vt:lpwstr>
  </property>
</Properties>
</file>